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4" r:id="rId3"/>
    <p:sldId id="305" r:id="rId4"/>
    <p:sldId id="306" r:id="rId5"/>
    <p:sldId id="307" r:id="rId6"/>
    <p:sldId id="308" r:id="rId7"/>
    <p:sldId id="309" r:id="rId8"/>
    <p:sldId id="310" r:id="rId9"/>
    <p:sldId id="311" r:id="rId10"/>
    <p:sldId id="312" r:id="rId11"/>
    <p:sldId id="313" r:id="rId12"/>
    <p:sldId id="327" r:id="rId13"/>
    <p:sldId id="314" r:id="rId14"/>
    <p:sldId id="315" r:id="rId15"/>
    <p:sldId id="316" r:id="rId16"/>
    <p:sldId id="334" r:id="rId17"/>
    <p:sldId id="335" r:id="rId18"/>
    <p:sldId id="336" r:id="rId19"/>
    <p:sldId id="337" r:id="rId20"/>
    <p:sldId id="323" r:id="rId21"/>
    <p:sldId id="324" r:id="rId22"/>
    <p:sldId id="320" r:id="rId23"/>
    <p:sldId id="321" r:id="rId24"/>
    <p:sldId id="322" r:id="rId25"/>
    <p:sldId id="318" r:id="rId26"/>
    <p:sldId id="325" r:id="rId27"/>
    <p:sldId id="328" r:id="rId28"/>
    <p:sldId id="329" r:id="rId29"/>
    <p:sldId id="330" r:id="rId30"/>
    <p:sldId id="331" r:id="rId31"/>
    <p:sldId id="332" r:id="rId32"/>
    <p:sldId id="338" r:id="rId33"/>
    <p:sldId id="333" r:id="rId34"/>
    <p:sldId id="326"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DD"/>
    <a:srgbClr val="D6F9F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36" autoAdjust="0"/>
  </p:normalViewPr>
  <p:slideViewPr>
    <p:cSldViewPr showGuides="1">
      <p:cViewPr>
        <p:scale>
          <a:sx n="90" d="100"/>
          <a:sy n="90" d="100"/>
        </p:scale>
        <p:origin x="-720" y="73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351CC-CF16-4174-8EF6-21A965309024}" type="datetimeFigureOut">
              <a:rPr lang="en-US" smtClean="0"/>
              <a:pPr/>
              <a:t>25-Aug-14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AAB54-23D2-4B50-9179-D896AC8C1680}" type="slidenum">
              <a:rPr lang="en-US" smtClean="0"/>
              <a:pPr/>
              <a:t>‹#›</a:t>
            </a:fld>
            <a:endParaRPr lang="en-US"/>
          </a:p>
        </p:txBody>
      </p:sp>
    </p:spTree>
    <p:extLst>
      <p:ext uri="{BB962C8B-B14F-4D97-AF65-F5344CB8AC3E}">
        <p14:creationId xmlns="" xmlns:p14="http://schemas.microsoft.com/office/powerpoint/2010/main" val="38665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Imam problem </a:t>
            </a:r>
            <a:r>
              <a:rPr lang="en-US" dirty="0" err="1" smtClean="0"/>
              <a:t>sa</a:t>
            </a:r>
            <a:r>
              <a:rPr lang="en-US" dirty="0" smtClean="0"/>
              <a:t> </a:t>
            </a:r>
            <a:r>
              <a:rPr lang="en-US" dirty="0" err="1" smtClean="0"/>
              <a:t>sobom</a:t>
            </a:r>
            <a:endParaRPr lang="en-US" dirty="0"/>
          </a:p>
        </p:txBody>
      </p:sp>
      <p:sp>
        <p:nvSpPr>
          <p:cNvPr id="4" name="Slide Number Placeholder 3"/>
          <p:cNvSpPr>
            <a:spLocks noGrp="1"/>
          </p:cNvSpPr>
          <p:nvPr>
            <p:ph type="sldNum" sz="quarter" idx="10"/>
          </p:nvPr>
        </p:nvSpPr>
        <p:spPr/>
        <p:txBody>
          <a:bodyPr/>
          <a:lstStyle/>
          <a:p>
            <a:fld id="{FE4AAB54-23D2-4B50-9179-D896AC8C168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Imam problem </a:t>
            </a:r>
            <a:r>
              <a:rPr lang="en-US" dirty="0" err="1" smtClean="0"/>
              <a:t>sa</a:t>
            </a:r>
            <a:r>
              <a:rPr lang="en-US" dirty="0" smtClean="0"/>
              <a:t> </a:t>
            </a:r>
            <a:r>
              <a:rPr lang="en-US" dirty="0" err="1" smtClean="0"/>
              <a:t>sobom</a:t>
            </a:r>
            <a:endParaRPr lang="en-US" dirty="0"/>
          </a:p>
        </p:txBody>
      </p:sp>
      <p:sp>
        <p:nvSpPr>
          <p:cNvPr id="4" name="Slide Number Placeholder 3"/>
          <p:cNvSpPr>
            <a:spLocks noGrp="1"/>
          </p:cNvSpPr>
          <p:nvPr>
            <p:ph type="sldNum" sz="quarter" idx="10"/>
          </p:nvPr>
        </p:nvSpPr>
        <p:spPr/>
        <p:txBody>
          <a:bodyPr/>
          <a:lstStyle/>
          <a:p>
            <a:fld id="{FE4AAB54-23D2-4B50-9179-D896AC8C1680}"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CF2E94-53E0-49F9-8D65-65B81619FD05}" type="datetimeFigureOut">
              <a:rPr lang="en-US" smtClean="0"/>
              <a:pPr/>
              <a:t>25-Aug-14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144008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F2E94-53E0-49F9-8D65-65B81619FD05}" type="datetimeFigureOut">
              <a:rPr lang="en-US" smtClean="0"/>
              <a:pPr/>
              <a:t>25-Aug-14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171959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F2E94-53E0-49F9-8D65-65B81619FD05}" type="datetimeFigureOut">
              <a:rPr lang="en-US" smtClean="0"/>
              <a:pPr/>
              <a:t>25-Aug-14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195302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F2E94-53E0-49F9-8D65-65B81619FD05}" type="datetimeFigureOut">
              <a:rPr lang="en-US" smtClean="0"/>
              <a:pPr/>
              <a:t>25-Aug-14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176944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F2E94-53E0-49F9-8D65-65B81619FD05}" type="datetimeFigureOut">
              <a:rPr lang="en-US" smtClean="0"/>
              <a:pPr/>
              <a:t>25-Aug-14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69072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F2E94-53E0-49F9-8D65-65B81619FD05}" type="datetimeFigureOut">
              <a:rPr lang="en-US" smtClean="0"/>
              <a:pPr/>
              <a:t>25-Aug-14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223128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F2E94-53E0-49F9-8D65-65B81619FD05}" type="datetimeFigureOut">
              <a:rPr lang="en-US" smtClean="0"/>
              <a:pPr/>
              <a:t>25-Aug-14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159253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F2E94-53E0-49F9-8D65-65B81619FD05}" type="datetimeFigureOut">
              <a:rPr lang="en-US" smtClean="0"/>
              <a:pPr/>
              <a:t>25-Aug-14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311036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F2E94-53E0-49F9-8D65-65B81619FD05}" type="datetimeFigureOut">
              <a:rPr lang="en-US" smtClean="0"/>
              <a:pPr/>
              <a:t>25-Aug-14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46496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F2E94-53E0-49F9-8D65-65B81619FD05}" type="datetimeFigureOut">
              <a:rPr lang="en-US" smtClean="0"/>
              <a:pPr/>
              <a:t>25-Aug-14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23322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F2E94-53E0-49F9-8D65-65B81619FD05}" type="datetimeFigureOut">
              <a:rPr lang="en-US" smtClean="0"/>
              <a:pPr/>
              <a:t>25-Aug-14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115220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ECF2E94-53E0-49F9-8D65-65B81619FD05}" type="datetimeFigureOut">
              <a:rPr lang="en-US" smtClean="0"/>
              <a:pPr/>
              <a:t>25-Aug-14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112BDED-1794-4980-8790-4CEEF6008DCA}" type="slidenum">
              <a:rPr lang="en-US" smtClean="0"/>
              <a:pPr/>
              <a:t>‹#›</a:t>
            </a:fld>
            <a:endParaRPr lang="en-US"/>
          </a:p>
        </p:txBody>
      </p:sp>
    </p:spTree>
    <p:extLst>
      <p:ext uri="{BB962C8B-B14F-4D97-AF65-F5344CB8AC3E}">
        <p14:creationId xmlns="" xmlns:p14="http://schemas.microsoft.com/office/powerpoint/2010/main" val="11616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Challenges from first year experience in PhD studies at Contemporary Sciences and Technologies at the South East European University</a:t>
            </a:r>
            <a:endParaRPr lang="en-US" sz="2800" dirty="0"/>
          </a:p>
        </p:txBody>
      </p:sp>
      <p:sp>
        <p:nvSpPr>
          <p:cNvPr id="3" name="Subtitle 2"/>
          <p:cNvSpPr>
            <a:spLocks noGrp="1"/>
          </p:cNvSpPr>
          <p:nvPr>
            <p:ph type="subTitle" idx="1"/>
          </p:nvPr>
        </p:nvSpPr>
        <p:spPr>
          <a:xfrm>
            <a:off x="1371600" y="2914650"/>
            <a:ext cx="6400800" cy="1889348"/>
          </a:xfrm>
        </p:spPr>
        <p:txBody>
          <a:bodyPr>
            <a:normAutofit fontScale="62500" lnSpcReduction="20000"/>
          </a:bodyPr>
          <a:lstStyle/>
          <a:p>
            <a:endParaRPr lang="en-US" dirty="0" smtClean="0"/>
          </a:p>
          <a:p>
            <a:r>
              <a:rPr lang="en-US" dirty="0" smtClean="0"/>
              <a:t>by  </a:t>
            </a:r>
            <a:r>
              <a:rPr lang="en-US" dirty="0" err="1" smtClean="0"/>
              <a:t>Betim</a:t>
            </a:r>
            <a:r>
              <a:rPr lang="en-US" dirty="0" smtClean="0"/>
              <a:t> </a:t>
            </a:r>
            <a:r>
              <a:rPr lang="en-US" dirty="0" err="1" smtClean="0"/>
              <a:t>Cico</a:t>
            </a:r>
            <a:r>
              <a:rPr lang="en-US" dirty="0" smtClean="0"/>
              <a:t>, </a:t>
            </a:r>
            <a:r>
              <a:rPr lang="en-US" dirty="0" err="1" smtClean="0"/>
              <a:t>Zamir</a:t>
            </a:r>
            <a:r>
              <a:rPr lang="en-US" dirty="0" smtClean="0"/>
              <a:t> </a:t>
            </a:r>
            <a:r>
              <a:rPr lang="en-US" dirty="0" err="1" smtClean="0"/>
              <a:t>Dika</a:t>
            </a:r>
            <a:endParaRPr lang="en-US" dirty="0" smtClean="0"/>
          </a:p>
          <a:p>
            <a:endParaRPr lang="en-US" dirty="0" smtClean="0"/>
          </a:p>
          <a:p>
            <a:r>
              <a:rPr lang="en-US" dirty="0" smtClean="0"/>
              <a:t>14th Workshop “Software Engineering Education and Reverse Engineering”</a:t>
            </a:r>
            <a:br>
              <a:rPr lang="en-US" dirty="0" smtClean="0"/>
            </a:br>
            <a:r>
              <a:rPr lang="en-US" dirty="0" err="1" smtClean="0"/>
              <a:t>Sinaia</a:t>
            </a:r>
            <a:r>
              <a:rPr lang="en-US" dirty="0" smtClean="0"/>
              <a:t>,  Romania, August 2014</a:t>
            </a:r>
            <a:endParaRPr lang="en-US" dirty="0"/>
          </a:p>
        </p:txBody>
      </p:sp>
      <p:pic>
        <p:nvPicPr>
          <p:cNvPr id="5122" name="Picture 2" descr="C:\Users\Zamir Dika\Desktop\SEEU logo 20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8348" y="123478"/>
            <a:ext cx="4367908" cy="1148305"/>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4202454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Subjects and exams</a:t>
            </a:r>
            <a:endParaRPr lang="en-US" dirty="0"/>
          </a:p>
        </p:txBody>
      </p:sp>
      <p:sp>
        <p:nvSpPr>
          <p:cNvPr id="3" name="Content Placeholder 2"/>
          <p:cNvSpPr>
            <a:spLocks noGrp="1"/>
          </p:cNvSpPr>
          <p:nvPr>
            <p:ph idx="1"/>
          </p:nvPr>
        </p:nvSpPr>
        <p:spPr/>
        <p:txBody>
          <a:bodyPr/>
          <a:lstStyle/>
          <a:p>
            <a:pPr algn="just"/>
            <a:r>
              <a:rPr lang="en-US" dirty="0" smtClean="0"/>
              <a:t>Project based, the possibility to increase the innovative ideas of the PhD Students.</a:t>
            </a:r>
          </a:p>
          <a:p>
            <a:pPr algn="just">
              <a:buNone/>
            </a:pPr>
            <a:endParaRPr lang="en-US" dirty="0" smtClean="0"/>
          </a:p>
          <a:p>
            <a:pPr algn="just"/>
            <a:r>
              <a:rPr lang="en-US" dirty="0" smtClean="0"/>
              <a:t>Students are “happy” with project based modules.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comments from Students…</a:t>
            </a:r>
            <a:endParaRPr lang="en-US" dirty="0"/>
          </a:p>
        </p:txBody>
      </p:sp>
      <p:sp>
        <p:nvSpPr>
          <p:cNvPr id="3" name="Content Placeholder 2"/>
          <p:cNvSpPr>
            <a:spLocks noGrp="1"/>
          </p:cNvSpPr>
          <p:nvPr>
            <p:ph idx="1"/>
          </p:nvPr>
        </p:nvSpPr>
        <p:spPr>
          <a:xfrm>
            <a:off x="457200" y="843558"/>
            <a:ext cx="8229600" cy="4176464"/>
          </a:xfrm>
        </p:spPr>
        <p:txBody>
          <a:bodyPr>
            <a:normAutofit/>
          </a:bodyPr>
          <a:lstStyle/>
          <a:p>
            <a:r>
              <a:rPr lang="sq-AL" sz="1000" dirty="0" smtClean="0"/>
              <a:t>Te nderuar Drejtues te Universitetit te Evropës Juglindore.</a:t>
            </a:r>
          </a:p>
          <a:p>
            <a:r>
              <a:rPr lang="sq-AL" sz="1000" dirty="0" smtClean="0"/>
              <a:t> </a:t>
            </a:r>
          </a:p>
          <a:p>
            <a:r>
              <a:rPr lang="sq-AL" sz="1000" dirty="0" smtClean="0"/>
              <a:t>Me mbarimin e mësimeve pas dy semestrave, do te donim të ju falënderonim fillimisht për mundësinë qe na dhatë për te vazhduar studimet e PhD pranë këtij Universiteti.</a:t>
            </a:r>
          </a:p>
          <a:p>
            <a:r>
              <a:rPr lang="sq-AL" sz="1000" dirty="0" smtClean="0"/>
              <a:t>E vlerësojmë shume qe si ne semestrin e pare ashtu edhe ne semestrin e dyte u angazhuan tre profesorë Ordinare nga ky Universitet dhe 3 profesorë te tjerë ordinar nga Universiteti i Tiranës, Universiteti Humbold i Berlinit dhe Universiteti Philips i Marburgut.</a:t>
            </a:r>
          </a:p>
          <a:p>
            <a:r>
              <a:rPr lang="sq-AL" sz="1000" dirty="0" smtClean="0"/>
              <a:t> </a:t>
            </a:r>
          </a:p>
          <a:p>
            <a:r>
              <a:rPr lang="sq-AL" sz="1000" dirty="0" smtClean="0"/>
              <a:t>Me anë të këtij email-i dëshirojmë te shprehim respektin më të lartë për të gjithë profesorët që patëm rastin me na dhënë mësim por me këtë rast donim të ju falënderonim veçanërisht juve dhe Dekanin e Fakultetit CST, Profesor. Betim CICO për mundësinë e angazhimit sidomos te dy profesorëve Gjerman:</a:t>
            </a:r>
          </a:p>
          <a:p>
            <a:r>
              <a:rPr lang="sq-AL" sz="1000" dirty="0" smtClean="0"/>
              <a:t>Prof. Klaus Bothe në Advanced Software Engineering dhe </a:t>
            </a:r>
          </a:p>
          <a:p>
            <a:r>
              <a:rPr lang="sq-AL" sz="1000" dirty="0" smtClean="0"/>
              <a:t>Prof. Bernd Freisleben ne Advanced Topics in the field of Information and Communication Technologies.</a:t>
            </a:r>
          </a:p>
          <a:p>
            <a:r>
              <a:rPr lang="sq-AL" sz="1000" dirty="0" smtClean="0"/>
              <a:t> </a:t>
            </a:r>
          </a:p>
          <a:p>
            <a:r>
              <a:rPr lang="sq-AL" sz="1000" dirty="0" smtClean="0"/>
              <a:t>Donim te shprehim kënaqësinë për ofrimin e mësimdhënies me shumë kualitet e sidomos ardhja e profesorëve gjerman ishte një risi shume pozitive dhe motivuese çfarë do rekomandonim fuqishëm edhe për gjeneratat e ardhshme. </a:t>
            </a:r>
          </a:p>
          <a:p>
            <a:r>
              <a:rPr lang="sq-AL" sz="1000" dirty="0" smtClean="0"/>
              <a:t> </a:t>
            </a:r>
          </a:p>
          <a:p>
            <a:r>
              <a:rPr lang="sq-AL" sz="1000" dirty="0" smtClean="0"/>
              <a:t>Faleminderit edhe njëherë për mundësitë qe na krijuat</a:t>
            </a:r>
          </a:p>
          <a:p>
            <a:r>
              <a:rPr lang="sq-AL" sz="1000" dirty="0" smtClean="0"/>
              <a:t> </a:t>
            </a:r>
          </a:p>
          <a:p>
            <a:r>
              <a:rPr lang="sq-AL" sz="1000" dirty="0" smtClean="0"/>
              <a:t>Me respekt,</a:t>
            </a:r>
          </a:p>
          <a:p>
            <a:r>
              <a:rPr lang="sq-AL" sz="1000" dirty="0" smtClean="0"/>
              <a:t> </a:t>
            </a:r>
          </a:p>
          <a:p>
            <a:r>
              <a:rPr lang="sq-AL" sz="1000" dirty="0" smtClean="0"/>
              <a:t>Grupi i Studenteve te PhD te CST-se:</a:t>
            </a:r>
          </a:p>
          <a:p>
            <a:r>
              <a:rPr lang="sq-AL" sz="1000" dirty="0" smtClean="0"/>
              <a:t> </a:t>
            </a:r>
          </a:p>
          <a:p>
            <a:r>
              <a:rPr lang="sq-AL" sz="1000" dirty="0" smtClean="0"/>
              <a:t>1. Blerim Voca</a:t>
            </a:r>
            <a:r>
              <a:rPr lang="en-US" sz="1000" dirty="0" smtClean="0"/>
              <a:t>, </a:t>
            </a:r>
            <a:r>
              <a:rPr lang="sq-AL" sz="1000" dirty="0" smtClean="0"/>
              <a:t>2. Arten Avdiu</a:t>
            </a:r>
            <a:r>
              <a:rPr lang="en-US" sz="1000" dirty="0" smtClean="0"/>
              <a:t>, </a:t>
            </a:r>
            <a:r>
              <a:rPr lang="sq-AL" sz="1000" dirty="0" smtClean="0"/>
              <a:t>3. Ilir Keka</a:t>
            </a:r>
            <a:r>
              <a:rPr lang="en-US" sz="1000" dirty="0" smtClean="0"/>
              <a:t>, </a:t>
            </a:r>
            <a:r>
              <a:rPr lang="sq-AL" sz="1000" dirty="0" smtClean="0"/>
              <a:t>4. Agon Memeti</a:t>
            </a:r>
            <a:r>
              <a:rPr lang="en-US" sz="1000" dirty="0" smtClean="0"/>
              <a:t>, </a:t>
            </a:r>
            <a:r>
              <a:rPr lang="sq-AL" sz="1000" dirty="0" smtClean="0"/>
              <a:t>5. Lindita Nebiu</a:t>
            </a:r>
            <a:r>
              <a:rPr lang="en-US" sz="1000" dirty="0" smtClean="0"/>
              <a:t>, </a:t>
            </a:r>
            <a:r>
              <a:rPr lang="sq-AL" sz="1000" dirty="0" smtClean="0"/>
              <a:t>6. Dhurate Hyseni</a:t>
            </a:r>
            <a:r>
              <a:rPr lang="en-US" sz="1000" dirty="0" smtClean="0"/>
              <a:t>, </a:t>
            </a:r>
            <a:r>
              <a:rPr lang="sq-AL" sz="1000" dirty="0" smtClean="0"/>
              <a:t>7. Burim Avdiu</a:t>
            </a:r>
            <a:r>
              <a:rPr lang="en-US" sz="1000" dirty="0" smtClean="0"/>
              <a:t>, </a:t>
            </a:r>
            <a:r>
              <a:rPr lang="sq-AL" sz="1000" dirty="0" smtClean="0"/>
              <a:t>8. Bukurie Shabani</a:t>
            </a:r>
          </a:p>
          <a:p>
            <a:endParaRPr lang="en-US" sz="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comments from Students…</a:t>
            </a:r>
            <a:endParaRPr lang="en-US" dirty="0"/>
          </a:p>
        </p:txBody>
      </p:sp>
      <p:sp>
        <p:nvSpPr>
          <p:cNvPr id="3" name="Content Placeholder 2"/>
          <p:cNvSpPr>
            <a:spLocks noGrp="1"/>
          </p:cNvSpPr>
          <p:nvPr>
            <p:ph idx="1"/>
          </p:nvPr>
        </p:nvSpPr>
        <p:spPr>
          <a:xfrm>
            <a:off x="457200" y="843558"/>
            <a:ext cx="8229600" cy="4176464"/>
          </a:xfrm>
        </p:spPr>
        <p:txBody>
          <a:bodyPr>
            <a:normAutofit fontScale="85000" lnSpcReduction="10000"/>
          </a:bodyPr>
          <a:lstStyle/>
          <a:p>
            <a:r>
              <a:rPr lang="en-US" sz="1000" dirty="0" smtClean="0"/>
              <a:t>Dear Management of the South East European University. </a:t>
            </a:r>
            <a:br>
              <a:rPr lang="en-US" sz="1000" dirty="0" smtClean="0"/>
            </a:br>
            <a:r>
              <a:rPr lang="en-US" sz="1200" dirty="0" smtClean="0"/>
              <a:t/>
            </a:r>
            <a:br>
              <a:rPr lang="en-US" sz="1200" dirty="0" smtClean="0"/>
            </a:br>
            <a:r>
              <a:rPr lang="en-US" sz="1600" dirty="0" smtClean="0"/>
              <a:t>By the end of lessons after two semesters, would like to thank you first for the opportunity you gave us to continue PhD studies at the University. What we appreciate more is the fact that in the first semester and the second semester there were engaged three full professors of this university and the other 3 Full professors from the University of Tirana, Humboldt University of Berlin and the Philips University of Marburg. </a:t>
            </a:r>
            <a:br>
              <a:rPr lang="en-US" sz="1600" dirty="0" smtClean="0"/>
            </a:br>
            <a:r>
              <a:rPr lang="en-US" sz="1600" dirty="0" smtClean="0"/>
              <a:t/>
            </a:r>
            <a:br>
              <a:rPr lang="en-US" sz="1600" dirty="0" smtClean="0"/>
            </a:br>
            <a:r>
              <a:rPr lang="en-US" sz="1600" dirty="0" smtClean="0"/>
              <a:t>With this email we would like to express our highest respect for all the teachers who had the opportunity to teach us, but on this occasion we want to thank you especially to you and CST Dean of the Faculty, Professor. CICO oath to the possibility of engaging especially the two German professors: </a:t>
            </a:r>
            <a:br>
              <a:rPr lang="en-US" sz="1600" dirty="0" smtClean="0"/>
            </a:br>
            <a:r>
              <a:rPr lang="en-US" sz="1600" b="1" dirty="0" smtClean="0"/>
              <a:t>Prof. Klaus Bothe in Advanced Software Engineering and </a:t>
            </a:r>
            <a:r>
              <a:rPr lang="en-US" sz="1600" dirty="0" smtClean="0"/>
              <a:t/>
            </a:r>
            <a:br>
              <a:rPr lang="en-US" sz="1600" dirty="0" smtClean="0"/>
            </a:br>
            <a:r>
              <a:rPr lang="en-US" sz="1600" b="1" dirty="0" smtClean="0"/>
              <a:t>Prof. Bernd </a:t>
            </a:r>
            <a:r>
              <a:rPr lang="en-US" sz="1600" b="1" dirty="0" err="1" smtClean="0"/>
              <a:t>Freisleben</a:t>
            </a:r>
            <a:r>
              <a:rPr lang="en-US" sz="1600" b="1" dirty="0" smtClean="0"/>
              <a:t> in Advanced Topics in the field of Information and Communication Technologies. </a:t>
            </a:r>
            <a:r>
              <a:rPr lang="en-US" sz="1000" b="1" dirty="0" smtClean="0"/>
              <a:t/>
            </a:r>
            <a:br>
              <a:rPr lang="en-US" sz="1000" b="1" dirty="0" smtClean="0"/>
            </a:br>
            <a:r>
              <a:rPr lang="en-US" sz="1000" dirty="0" smtClean="0"/>
              <a:t/>
            </a:r>
            <a:br>
              <a:rPr lang="en-US" sz="1000" dirty="0" smtClean="0"/>
            </a:br>
            <a:r>
              <a:rPr lang="en-US" sz="1500" b="1" dirty="0" smtClean="0"/>
              <a:t>We wanted to express our satisfaction with the provision of quality teaching more especially the arrival of German professors was a very positive and motivating innovation what will strongly recommend to future generations. </a:t>
            </a:r>
            <a:r>
              <a:rPr lang="en-US" sz="1000" dirty="0" smtClean="0"/>
              <a:t/>
            </a:r>
            <a:br>
              <a:rPr lang="en-US" sz="1000" dirty="0" smtClean="0"/>
            </a:br>
            <a:r>
              <a:rPr lang="en-US" sz="1000" dirty="0" smtClean="0"/>
              <a:t/>
            </a:r>
            <a:br>
              <a:rPr lang="en-US" sz="1000" dirty="0" smtClean="0"/>
            </a:br>
            <a:r>
              <a:rPr lang="en-US" sz="1000" dirty="0" smtClean="0"/>
              <a:t>Thank you once again for the opportunities that you develop  for us </a:t>
            </a:r>
            <a:br>
              <a:rPr lang="en-US" sz="1000" dirty="0" smtClean="0"/>
            </a:br>
            <a:r>
              <a:rPr lang="en-US" sz="1000" dirty="0" smtClean="0"/>
              <a:t/>
            </a:r>
            <a:br>
              <a:rPr lang="en-US" sz="1000" dirty="0" smtClean="0"/>
            </a:br>
            <a:r>
              <a:rPr lang="en-US" sz="1000" dirty="0" smtClean="0"/>
              <a:t>Respectfully, </a:t>
            </a:r>
            <a:br>
              <a:rPr lang="en-US" sz="1000" dirty="0" smtClean="0"/>
            </a:br>
            <a:r>
              <a:rPr lang="en-US" sz="1000" dirty="0" smtClean="0"/>
              <a:t/>
            </a:r>
            <a:br>
              <a:rPr lang="en-US" sz="1000" dirty="0" smtClean="0"/>
            </a:br>
            <a:r>
              <a:rPr lang="en-US" sz="1000" dirty="0" smtClean="0"/>
              <a:t>PhD Student Group of the CST-that: </a:t>
            </a:r>
            <a:br>
              <a:rPr lang="en-US" sz="1000" dirty="0" smtClean="0"/>
            </a:br>
            <a:r>
              <a:rPr lang="en-US" sz="1000" dirty="0" smtClean="0"/>
              <a:t/>
            </a:r>
            <a:br>
              <a:rPr lang="en-US" sz="1000" dirty="0" smtClean="0"/>
            </a:br>
            <a:r>
              <a:rPr lang="en-US" sz="1000" dirty="0" err="1" smtClean="0"/>
              <a:t>Blerim</a:t>
            </a:r>
            <a:r>
              <a:rPr lang="en-US" sz="1000" dirty="0" smtClean="0"/>
              <a:t> </a:t>
            </a:r>
            <a:r>
              <a:rPr lang="en-US" sz="1000" dirty="0" err="1" smtClean="0"/>
              <a:t>Voca</a:t>
            </a:r>
            <a:r>
              <a:rPr lang="en-US" sz="1000" dirty="0" smtClean="0"/>
              <a:t> 1, 2 </a:t>
            </a:r>
            <a:r>
              <a:rPr lang="en-US" sz="1000" dirty="0" err="1" smtClean="0"/>
              <a:t>Arten</a:t>
            </a:r>
            <a:r>
              <a:rPr lang="en-US" sz="1000" dirty="0" smtClean="0"/>
              <a:t> </a:t>
            </a:r>
            <a:r>
              <a:rPr lang="en-US" sz="1000" dirty="0" err="1" smtClean="0"/>
              <a:t>Avdiu</a:t>
            </a:r>
            <a:r>
              <a:rPr lang="en-US" sz="1000" dirty="0" smtClean="0"/>
              <a:t>, </a:t>
            </a:r>
            <a:r>
              <a:rPr lang="en-US" sz="1000" dirty="0" err="1" smtClean="0"/>
              <a:t>Ilir</a:t>
            </a:r>
            <a:r>
              <a:rPr lang="en-US" sz="1000" dirty="0" smtClean="0"/>
              <a:t> </a:t>
            </a:r>
            <a:r>
              <a:rPr lang="en-US" sz="1000" dirty="0" err="1" smtClean="0"/>
              <a:t>Keka</a:t>
            </a:r>
            <a:r>
              <a:rPr lang="en-US" sz="1000" dirty="0" smtClean="0"/>
              <a:t> 3, 4 </a:t>
            </a:r>
            <a:r>
              <a:rPr lang="en-US" sz="1000" dirty="0" err="1" smtClean="0"/>
              <a:t>Agon</a:t>
            </a:r>
            <a:r>
              <a:rPr lang="en-US" sz="1000" dirty="0" smtClean="0"/>
              <a:t> </a:t>
            </a:r>
            <a:r>
              <a:rPr lang="en-US" sz="1000" dirty="0" err="1" smtClean="0"/>
              <a:t>Mehmeti</a:t>
            </a:r>
            <a:r>
              <a:rPr lang="en-US" sz="1000" dirty="0" smtClean="0"/>
              <a:t>, </a:t>
            </a:r>
            <a:r>
              <a:rPr lang="en-US" sz="1000" dirty="0" err="1" smtClean="0"/>
              <a:t>Lindita</a:t>
            </a:r>
            <a:r>
              <a:rPr lang="en-US" sz="1000" dirty="0" smtClean="0"/>
              <a:t> </a:t>
            </a:r>
            <a:r>
              <a:rPr lang="en-US" sz="1000" dirty="0" err="1" smtClean="0"/>
              <a:t>Nebih</a:t>
            </a:r>
            <a:r>
              <a:rPr lang="en-US" sz="1000" dirty="0" smtClean="0"/>
              <a:t> 5, 6 Grant </a:t>
            </a:r>
            <a:r>
              <a:rPr lang="en-US" sz="1000" dirty="0" err="1" smtClean="0"/>
              <a:t>Husayn</a:t>
            </a:r>
            <a:r>
              <a:rPr lang="en-US" sz="1000" dirty="0" smtClean="0"/>
              <a:t>, 7 Source </a:t>
            </a:r>
            <a:r>
              <a:rPr lang="en-US" sz="1000" dirty="0" err="1" smtClean="0"/>
              <a:t>Avdiu</a:t>
            </a:r>
            <a:r>
              <a:rPr lang="en-US" sz="1000" dirty="0" smtClean="0"/>
              <a:t>, 8 Beauty </a:t>
            </a:r>
            <a:r>
              <a:rPr lang="en-US" sz="1000" dirty="0" err="1" smtClean="0"/>
              <a:t>Shabani</a:t>
            </a:r>
            <a:endParaRPr lang="en-US"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518"/>
            <a:ext cx="8229600" cy="936104"/>
          </a:xfrm>
        </p:spPr>
        <p:txBody>
          <a:bodyPr>
            <a:normAutofit fontScale="90000"/>
          </a:bodyPr>
          <a:lstStyle/>
          <a:p>
            <a:r>
              <a:rPr lang="en-US" dirty="0" smtClean="0"/>
              <a:t>Research Methodology and the PhD studies</a:t>
            </a:r>
            <a:endParaRPr lang="en-US" dirty="0"/>
          </a:p>
        </p:txBody>
      </p:sp>
      <p:sp>
        <p:nvSpPr>
          <p:cNvPr id="3" name="Content Placeholder 2"/>
          <p:cNvSpPr>
            <a:spLocks noGrp="1"/>
          </p:cNvSpPr>
          <p:nvPr>
            <p:ph idx="1"/>
          </p:nvPr>
        </p:nvSpPr>
        <p:spPr>
          <a:xfrm>
            <a:off x="467544" y="1635646"/>
            <a:ext cx="8229600" cy="3394472"/>
          </a:xfrm>
        </p:spPr>
        <p:txBody>
          <a:bodyPr/>
          <a:lstStyle/>
          <a:p>
            <a:pPr algn="just"/>
            <a:r>
              <a:rPr lang="en-US" dirty="0" smtClean="0"/>
              <a:t>The subject that increased the research abilities of PhD Students – we have tried to connect the subject with PhD Students thesis ideas.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the research capacities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Creating the hierarchy of the research</a:t>
            </a:r>
          </a:p>
          <a:p>
            <a:pPr>
              <a:buFontTx/>
              <a:buChar char="-"/>
            </a:pPr>
            <a:r>
              <a:rPr lang="en-US" dirty="0" smtClean="0"/>
              <a:t>Mentor</a:t>
            </a:r>
          </a:p>
          <a:p>
            <a:pPr>
              <a:buFontTx/>
              <a:buChar char="-"/>
            </a:pPr>
            <a:r>
              <a:rPr lang="en-US" dirty="0" smtClean="0"/>
              <a:t>Two to three Post. Doc. Staff members for each PhD student (research group based)</a:t>
            </a:r>
          </a:p>
          <a:p>
            <a:pPr>
              <a:buFontTx/>
              <a:buChar char="-"/>
            </a:pPr>
            <a:r>
              <a:rPr lang="en-US" dirty="0" smtClean="0"/>
              <a:t>3 PhD students</a:t>
            </a:r>
          </a:p>
          <a:p>
            <a:pPr>
              <a:buFontTx/>
              <a:buChar char="-"/>
            </a:pPr>
            <a:r>
              <a:rPr lang="en-US" dirty="0" smtClean="0"/>
              <a:t>6 Master students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37580"/>
          </a:xfrm>
        </p:spPr>
        <p:txBody>
          <a:bodyPr>
            <a:normAutofit fontScale="90000"/>
          </a:bodyPr>
          <a:lstStyle/>
          <a:p>
            <a:r>
              <a:rPr lang="en-US" dirty="0" smtClean="0"/>
              <a:t>PhD Conferences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PhD studies and PhD Conferences.</a:t>
            </a:r>
          </a:p>
          <a:p>
            <a:r>
              <a:rPr lang="en-US" dirty="0" smtClean="0"/>
              <a:t>We organized the first PhD Conference in our University together with German Partner.</a:t>
            </a:r>
          </a:p>
          <a:p>
            <a:r>
              <a:rPr lang="en-US" dirty="0" smtClean="0"/>
              <a:t>Around 20 participants from Macedonia, Albania, Germany and Norway. </a:t>
            </a:r>
          </a:p>
          <a:p>
            <a:r>
              <a:rPr lang="en-US" dirty="0" smtClean="0"/>
              <a:t>To establish annual PhD conference</a:t>
            </a:r>
          </a:p>
          <a:p>
            <a:r>
              <a:rPr lang="en-US" dirty="0" smtClean="0"/>
              <a:t>We are open for collaboration ……….</a:t>
            </a:r>
          </a:p>
          <a:p>
            <a:r>
              <a:rPr lang="en-US" dirty="0" smtClean="0"/>
              <a:t>To increase student participation in Conferences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3864.JPG"/>
          <p:cNvPicPr>
            <a:picLocks noGrp="1" noChangeAspect="1"/>
          </p:cNvPicPr>
          <p:nvPr>
            <p:ph idx="1"/>
          </p:nvPr>
        </p:nvPicPr>
        <p:blipFill>
          <a:blip r:embed="rId2" cstate="print"/>
          <a:stretch>
            <a:fillRect/>
          </a:stretch>
        </p:blipFill>
        <p:spPr>
          <a:xfrm>
            <a:off x="899593" y="160884"/>
            <a:ext cx="7344815" cy="489654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3909.JPG"/>
          <p:cNvPicPr>
            <a:picLocks noGrp="1" noChangeAspect="1"/>
          </p:cNvPicPr>
          <p:nvPr>
            <p:ph idx="1"/>
          </p:nvPr>
        </p:nvPicPr>
        <p:blipFill>
          <a:blip r:embed="rId2" cstate="print"/>
          <a:stretch>
            <a:fillRect/>
          </a:stretch>
        </p:blipFill>
        <p:spPr>
          <a:xfrm>
            <a:off x="1043608" y="195486"/>
            <a:ext cx="7220905" cy="481393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3943.JPG"/>
          <p:cNvPicPr>
            <a:picLocks noGrp="1" noChangeAspect="1"/>
          </p:cNvPicPr>
          <p:nvPr>
            <p:ph idx="1"/>
          </p:nvPr>
        </p:nvPicPr>
        <p:blipFill>
          <a:blip r:embed="rId2" cstate="print"/>
          <a:stretch>
            <a:fillRect/>
          </a:stretch>
        </p:blipFill>
        <p:spPr>
          <a:xfrm>
            <a:off x="879487" y="195486"/>
            <a:ext cx="7364921" cy="490994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4049.JPG"/>
          <p:cNvPicPr>
            <a:picLocks noGrp="1" noChangeAspect="1"/>
          </p:cNvPicPr>
          <p:nvPr>
            <p:ph idx="1"/>
          </p:nvPr>
        </p:nvPicPr>
        <p:blipFill>
          <a:blip r:embed="rId2" cstate="print"/>
          <a:stretch>
            <a:fillRect/>
          </a:stretch>
        </p:blipFill>
        <p:spPr>
          <a:xfrm>
            <a:off x="971600" y="267494"/>
            <a:ext cx="7184901" cy="478993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&lt;&lt; Until now</a:t>
            </a:r>
            <a:endParaRPr lang="en-US" dirty="0"/>
          </a:p>
        </p:txBody>
      </p:sp>
      <p:sp>
        <p:nvSpPr>
          <p:cNvPr id="3" name="Content Placeholder 2"/>
          <p:cNvSpPr>
            <a:spLocks noGrp="1"/>
          </p:cNvSpPr>
          <p:nvPr>
            <p:ph idx="1"/>
          </p:nvPr>
        </p:nvSpPr>
        <p:spPr/>
        <p:txBody>
          <a:bodyPr/>
          <a:lstStyle/>
          <a:p>
            <a:pPr algn="just"/>
            <a:r>
              <a:rPr lang="en-US" dirty="0" smtClean="0"/>
              <a:t>University was founded in 2001, only 13 years Experience.</a:t>
            </a:r>
          </a:p>
          <a:p>
            <a:pPr algn="just"/>
            <a:r>
              <a:rPr lang="en-US" dirty="0" smtClean="0"/>
              <a:t>Mainly two types of studies. </a:t>
            </a:r>
          </a:p>
          <a:p>
            <a:pPr marL="627063" indent="-627063" algn="just">
              <a:buNone/>
            </a:pPr>
            <a:r>
              <a:rPr lang="en-US" dirty="0" smtClean="0"/>
              <a:t>	started with 4 years studies</a:t>
            </a:r>
          </a:p>
          <a:p>
            <a:pPr marL="627063" indent="-627063" algn="just">
              <a:buNone/>
            </a:pPr>
            <a:r>
              <a:rPr lang="en-US" dirty="0" smtClean="0"/>
              <a:t>       continued with regular bachelor, master studies and </a:t>
            </a:r>
            <a:r>
              <a:rPr lang="en-US" dirty="0" err="1" smtClean="0"/>
              <a:t>mentorial</a:t>
            </a:r>
            <a:r>
              <a:rPr lang="en-US" dirty="0" smtClean="0"/>
              <a:t> PhD studies.</a:t>
            </a:r>
          </a:p>
          <a:p>
            <a:pPr algn="just"/>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Research at SEEU</a:t>
            </a:r>
            <a:endParaRPr lang="en-US" dirty="0"/>
          </a:p>
        </p:txBody>
      </p:sp>
      <p:pic>
        <p:nvPicPr>
          <p:cNvPr id="4" name="Content Placeholder 3" descr="SunsetYogaPose_FOTO.jpg"/>
          <p:cNvPicPr>
            <a:picLocks noGrp="1" noChangeAspect="1"/>
          </p:cNvPicPr>
          <p:nvPr>
            <p:ph idx="1"/>
          </p:nvPr>
        </p:nvPicPr>
        <p:blipFill>
          <a:blip r:embed="rId4" cstate="print"/>
          <a:stretch>
            <a:fillRect/>
          </a:stretch>
        </p:blipFill>
        <p:spPr>
          <a:xfrm>
            <a:off x="0" y="0"/>
            <a:ext cx="9144000" cy="5152482"/>
          </a:xfrm>
        </p:spPr>
      </p:pic>
      <p:pic>
        <p:nvPicPr>
          <p:cNvPr id="7" name="Picture 6"/>
          <p:cNvPicPr/>
          <p:nvPr/>
        </p:nvPicPr>
        <p:blipFill>
          <a:blip r:embed="rId5" cstate="print"/>
          <a:srcRect/>
          <a:stretch>
            <a:fillRect/>
          </a:stretch>
        </p:blipFill>
        <p:spPr bwMode="auto">
          <a:xfrm>
            <a:off x="-12700" y="0"/>
            <a:ext cx="9156700" cy="5163820"/>
          </a:xfrm>
          <a:prstGeom prst="rect">
            <a:avLst/>
          </a:prstGeom>
          <a:noFill/>
        </p:spPr>
      </p:pic>
      <p:sp>
        <p:nvSpPr>
          <p:cNvPr id="9" name="Rectangle 8"/>
          <p:cNvSpPr/>
          <p:nvPr/>
        </p:nvSpPr>
        <p:spPr>
          <a:xfrm>
            <a:off x="0" y="46236"/>
            <a:ext cx="9144000" cy="4401205"/>
          </a:xfrm>
          <a:prstGeom prst="rect">
            <a:avLst/>
          </a:prstGeom>
        </p:spPr>
        <p:txBody>
          <a:bodyPr wrap="square">
            <a:spAutoFit/>
          </a:bodyPr>
          <a:lstStyle/>
          <a:p>
            <a:pPr algn="ctr"/>
            <a:endParaRPr lang="en-US" sz="2800" b="1" i="1" dirty="0" smtClean="0"/>
          </a:p>
          <a:p>
            <a:pPr algn="ctr"/>
            <a:endParaRPr lang="en-US" sz="2800" b="1" i="1" dirty="0" smtClean="0"/>
          </a:p>
          <a:p>
            <a:pPr algn="ctr"/>
            <a:endParaRPr lang="en-US" sz="2800" b="1" i="1" dirty="0" smtClean="0"/>
          </a:p>
          <a:p>
            <a:pPr algn="ctr"/>
            <a:r>
              <a:rPr lang="en-US" sz="2800" b="1" i="1" dirty="0" err="1" smtClean="0"/>
              <a:t>Struga’s</a:t>
            </a:r>
            <a:r>
              <a:rPr lang="en-US" sz="2800" b="1" i="1" dirty="0" smtClean="0"/>
              <a:t> Seminar August 2014</a:t>
            </a:r>
          </a:p>
          <a:p>
            <a:pPr algn="ctr"/>
            <a:endParaRPr lang="en-US" sz="2800" b="1" i="1" dirty="0" smtClean="0"/>
          </a:p>
          <a:p>
            <a:pPr algn="ctr"/>
            <a:r>
              <a:rPr lang="en-US" sz="2800" b="1" i="1" dirty="0" smtClean="0"/>
              <a:t> and part of the presentation </a:t>
            </a:r>
          </a:p>
          <a:p>
            <a:pPr algn="ctr"/>
            <a:endParaRPr lang="en-US" sz="2800" b="1" i="1" dirty="0" smtClean="0"/>
          </a:p>
          <a:p>
            <a:pPr algn="ctr"/>
            <a:r>
              <a:rPr lang="en-US" sz="2800" b="1" i="1" dirty="0" smtClean="0"/>
              <a:t>of the Rector  </a:t>
            </a:r>
            <a:r>
              <a:rPr lang="en-US" sz="2800" b="1" i="1" dirty="0" err="1" smtClean="0"/>
              <a:t>Prof.Zamir</a:t>
            </a:r>
            <a:r>
              <a:rPr lang="en-US" sz="2800" b="1" i="1" dirty="0" smtClean="0"/>
              <a:t> </a:t>
            </a:r>
            <a:r>
              <a:rPr lang="en-US" sz="2800" b="1" i="1" dirty="0" err="1" smtClean="0"/>
              <a:t>Dika</a:t>
            </a:r>
            <a:endParaRPr lang="en-US" sz="2800" b="1" i="1" dirty="0" smtClean="0"/>
          </a:p>
          <a:p>
            <a:pPr algn="ctr"/>
            <a:endParaRPr lang="en-US" sz="2800" b="1" i="1" dirty="0" smtClean="0"/>
          </a:p>
          <a:p>
            <a:pPr algn="ctr"/>
            <a:r>
              <a:rPr lang="en-US" sz="2800" b="1" i="1" dirty="0" smtClean="0"/>
              <a:t>Member of CST Faculty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p:cTn id="1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9">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 calcmode="lin" valueType="num">
                                      <p:cBhvr>
                                        <p:cTn id="22"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9">
                                            <p:txEl>
                                              <p:pRg st="5" end="5"/>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 calcmode="lin" valueType="num">
                                      <p:cBhvr>
                                        <p:cTn id="27"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9">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9">
                                            <p:txEl>
                                              <p:pRg st="9" end="9"/>
                                            </p:txEl>
                                          </p:spTgt>
                                        </p:tgtEl>
                                        <p:attrNameLst>
                                          <p:attrName>style.visibility</p:attrName>
                                        </p:attrNameLst>
                                      </p:cBhvr>
                                      <p:to>
                                        <p:strVal val="visible"/>
                                      </p:to>
                                    </p:set>
                                    <p:anim calcmode="lin" valueType="num">
                                      <p:cBhvr>
                                        <p:cTn id="34" dur="500" fill="hold"/>
                                        <p:tgtEl>
                                          <p:spTgt spid="9">
                                            <p:txEl>
                                              <p:pRg st="9" end="9"/>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9" end="9"/>
                                            </p:txEl>
                                          </p:spTgt>
                                        </p:tgtEl>
                                        <p:attrNameLst>
                                          <p:attrName>ppt_h</p:attrName>
                                        </p:attrNameLst>
                                      </p:cBhvr>
                                      <p:tavLst>
                                        <p:tav tm="0">
                                          <p:val>
                                            <p:fltVal val="0"/>
                                          </p:val>
                                        </p:tav>
                                        <p:tav tm="100000">
                                          <p:val>
                                            <p:strVal val="#ppt_h"/>
                                          </p:val>
                                        </p:tav>
                                      </p:tavLst>
                                    </p:anim>
                                    <p:animEffect transition="in" filter="fade">
                                      <p:cBhvr>
                                        <p:cTn id="36"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Research at SEEU</a:t>
            </a:r>
            <a:endParaRPr lang="en-US" dirty="0"/>
          </a:p>
        </p:txBody>
      </p:sp>
      <p:pic>
        <p:nvPicPr>
          <p:cNvPr id="4" name="Content Placeholder 3" descr="SunsetYogaPose_FOTO.jpg"/>
          <p:cNvPicPr>
            <a:picLocks noGrp="1" noChangeAspect="1"/>
          </p:cNvPicPr>
          <p:nvPr>
            <p:ph idx="1"/>
          </p:nvPr>
        </p:nvPicPr>
        <p:blipFill>
          <a:blip r:embed="rId4" cstate="print"/>
          <a:stretch>
            <a:fillRect/>
          </a:stretch>
        </p:blipFill>
        <p:spPr>
          <a:xfrm>
            <a:off x="0" y="0"/>
            <a:ext cx="9144000" cy="5152482"/>
          </a:xfrm>
        </p:spPr>
      </p:pic>
      <p:pic>
        <p:nvPicPr>
          <p:cNvPr id="7" name="Picture 6"/>
          <p:cNvPicPr/>
          <p:nvPr/>
        </p:nvPicPr>
        <p:blipFill>
          <a:blip r:embed="rId5" cstate="print"/>
          <a:srcRect/>
          <a:stretch>
            <a:fillRect/>
          </a:stretch>
        </p:blipFill>
        <p:spPr bwMode="auto">
          <a:xfrm>
            <a:off x="-12700" y="-20538"/>
            <a:ext cx="9156700" cy="5163820"/>
          </a:xfrm>
          <a:prstGeom prst="rect">
            <a:avLst/>
          </a:prstGeom>
          <a:noFill/>
        </p:spPr>
      </p:pic>
      <p:sp>
        <p:nvSpPr>
          <p:cNvPr id="9" name="Rectangle 8"/>
          <p:cNvSpPr/>
          <p:nvPr/>
        </p:nvSpPr>
        <p:spPr>
          <a:xfrm>
            <a:off x="323528" y="46236"/>
            <a:ext cx="8568952" cy="4585871"/>
          </a:xfrm>
          <a:prstGeom prst="rect">
            <a:avLst/>
          </a:prstGeom>
        </p:spPr>
        <p:txBody>
          <a:bodyPr wrap="square">
            <a:spAutoFit/>
          </a:bodyPr>
          <a:lstStyle/>
          <a:p>
            <a:r>
              <a:rPr lang="en-US" sz="2800" b="1" i="1" dirty="0" smtClean="0"/>
              <a:t>Here are some of the questions that we ask each other….</a:t>
            </a:r>
          </a:p>
          <a:p>
            <a:r>
              <a:rPr lang="en-US" sz="2800" dirty="0" smtClean="0"/>
              <a:t> </a:t>
            </a:r>
          </a:p>
          <a:p>
            <a:pPr>
              <a:buFont typeface="Symbol"/>
              <a:buChar char="·"/>
            </a:pPr>
            <a:r>
              <a:rPr lang="en-US" sz="2800" dirty="0" smtClean="0"/>
              <a:t> </a:t>
            </a:r>
            <a:r>
              <a:rPr lang="en-US" sz="2600" dirty="0" smtClean="0"/>
              <a:t>Why are we not using library resources and demanding more for research?</a:t>
            </a:r>
          </a:p>
          <a:p>
            <a:pPr>
              <a:buFont typeface="Symbol"/>
              <a:buChar char="·"/>
            </a:pPr>
            <a:r>
              <a:rPr lang="en-US" sz="2600" dirty="0" smtClean="0"/>
              <a:t> Why are we (not honest with each other) putting our name as author without input/ field?</a:t>
            </a:r>
          </a:p>
          <a:p>
            <a:pPr>
              <a:buFont typeface="Symbol"/>
              <a:buChar char="·"/>
            </a:pPr>
            <a:r>
              <a:rPr lang="en-US" sz="2600" dirty="0" smtClean="0"/>
              <a:t> Why are we so focused on short term papers instead of building longer term, deeper research?</a:t>
            </a:r>
          </a:p>
          <a:p>
            <a:pPr>
              <a:buFont typeface="Symbol"/>
              <a:buChar char="·"/>
            </a:pPr>
            <a:r>
              <a:rPr lang="en-US" sz="2600" dirty="0" smtClean="0"/>
              <a:t> Why are we not working in field teams enough, experienced research supporting others? </a:t>
            </a:r>
          </a:p>
          <a:p>
            <a:pPr>
              <a:buFont typeface="Symbol"/>
              <a:buChar char="·"/>
            </a:pPr>
            <a:r>
              <a:rPr lang="en-US" sz="2600" dirty="0" smtClean="0"/>
              <a:t> What can we do to improve our research profile?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p:cTn id="2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p:cTn id="3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 calcmode="lin" valueType="num">
                                      <p:cBhvr>
                                        <p:cTn id="38"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p:cTn id="45"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 calcmode="lin" valueType="num">
                                      <p:cBhvr>
                                        <p:cTn id="52"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5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irc_mi" descr="http://www.scuolanticoli.com/varie_14/Eureka.jpg"/>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5" name="Rectangle 4"/>
          <p:cNvSpPr/>
          <p:nvPr/>
        </p:nvSpPr>
        <p:spPr>
          <a:xfrm>
            <a:off x="10633" y="0"/>
            <a:ext cx="3275856" cy="1707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024034" y="119618"/>
            <a:ext cx="3026635" cy="1719766"/>
          </a:xfrm>
          <a:custGeom>
            <a:avLst/>
            <a:gdLst>
              <a:gd name="connsiteX0" fmla="*/ 706375 w 3026635"/>
              <a:gd name="connsiteY0" fmla="*/ 39870 h 1719766"/>
              <a:gd name="connsiteX1" fmla="*/ 706375 w 3026635"/>
              <a:gd name="connsiteY1" fmla="*/ 39870 h 1719766"/>
              <a:gd name="connsiteX2" fmla="*/ 929659 w 3026635"/>
              <a:gd name="connsiteY2" fmla="*/ 50503 h 1719766"/>
              <a:gd name="connsiteX3" fmla="*/ 1014719 w 3026635"/>
              <a:gd name="connsiteY3" fmla="*/ 71768 h 1719766"/>
              <a:gd name="connsiteX4" fmla="*/ 1184840 w 3026635"/>
              <a:gd name="connsiteY4" fmla="*/ 82401 h 1719766"/>
              <a:gd name="connsiteX5" fmla="*/ 1397492 w 3026635"/>
              <a:gd name="connsiteY5" fmla="*/ 71768 h 1719766"/>
              <a:gd name="connsiteX6" fmla="*/ 1440022 w 3026635"/>
              <a:gd name="connsiteY6" fmla="*/ 61135 h 1719766"/>
              <a:gd name="connsiteX7" fmla="*/ 1461287 w 3026635"/>
              <a:gd name="connsiteY7" fmla="*/ 103666 h 1719766"/>
              <a:gd name="connsiteX8" fmla="*/ 1556980 w 3026635"/>
              <a:gd name="connsiteY8" fmla="*/ 93033 h 1719766"/>
              <a:gd name="connsiteX9" fmla="*/ 1642040 w 3026635"/>
              <a:gd name="connsiteY9" fmla="*/ 71768 h 1719766"/>
              <a:gd name="connsiteX10" fmla="*/ 1684571 w 3026635"/>
              <a:gd name="connsiteY10" fmla="*/ 61135 h 1719766"/>
              <a:gd name="connsiteX11" fmla="*/ 1833426 w 3026635"/>
              <a:gd name="connsiteY11" fmla="*/ 50503 h 1719766"/>
              <a:gd name="connsiteX12" fmla="*/ 1897222 w 3026635"/>
              <a:gd name="connsiteY12" fmla="*/ 39870 h 1719766"/>
              <a:gd name="connsiteX13" fmla="*/ 2109873 w 3026635"/>
              <a:gd name="connsiteY13" fmla="*/ 50503 h 1719766"/>
              <a:gd name="connsiteX14" fmla="*/ 2173668 w 3026635"/>
              <a:gd name="connsiteY14" fmla="*/ 61135 h 1719766"/>
              <a:gd name="connsiteX15" fmla="*/ 2258729 w 3026635"/>
              <a:gd name="connsiteY15" fmla="*/ 71768 h 1719766"/>
              <a:gd name="connsiteX16" fmla="*/ 2343789 w 3026635"/>
              <a:gd name="connsiteY16" fmla="*/ 103666 h 1719766"/>
              <a:gd name="connsiteX17" fmla="*/ 2375687 w 3026635"/>
              <a:gd name="connsiteY17" fmla="*/ 114298 h 1719766"/>
              <a:gd name="connsiteX18" fmla="*/ 2662766 w 3026635"/>
              <a:gd name="connsiteY18" fmla="*/ 146196 h 1719766"/>
              <a:gd name="connsiteX19" fmla="*/ 2705296 w 3026635"/>
              <a:gd name="connsiteY19" fmla="*/ 156829 h 1719766"/>
              <a:gd name="connsiteX20" fmla="*/ 2769092 w 3026635"/>
              <a:gd name="connsiteY20" fmla="*/ 178094 h 1719766"/>
              <a:gd name="connsiteX21" fmla="*/ 2800989 w 3026635"/>
              <a:gd name="connsiteY21" fmla="*/ 209991 h 1719766"/>
              <a:gd name="connsiteX22" fmla="*/ 2875417 w 3026635"/>
              <a:gd name="connsiteY22" fmla="*/ 252522 h 1719766"/>
              <a:gd name="connsiteX23" fmla="*/ 2886050 w 3026635"/>
              <a:gd name="connsiteY23" fmla="*/ 348215 h 1719766"/>
              <a:gd name="connsiteX24" fmla="*/ 2907315 w 3026635"/>
              <a:gd name="connsiteY24" fmla="*/ 412010 h 1719766"/>
              <a:gd name="connsiteX25" fmla="*/ 2917947 w 3026635"/>
              <a:gd name="connsiteY25" fmla="*/ 465173 h 1719766"/>
              <a:gd name="connsiteX26" fmla="*/ 2939213 w 3026635"/>
              <a:gd name="connsiteY26" fmla="*/ 582131 h 1719766"/>
              <a:gd name="connsiteX27" fmla="*/ 2949845 w 3026635"/>
              <a:gd name="connsiteY27" fmla="*/ 741619 h 1719766"/>
              <a:gd name="connsiteX28" fmla="*/ 2939213 w 3026635"/>
              <a:gd name="connsiteY28" fmla="*/ 773517 h 1719766"/>
              <a:gd name="connsiteX29" fmla="*/ 2949845 w 3026635"/>
              <a:gd name="connsiteY29" fmla="*/ 858577 h 1719766"/>
              <a:gd name="connsiteX30" fmla="*/ 2960478 w 3026635"/>
              <a:gd name="connsiteY30" fmla="*/ 922373 h 1719766"/>
              <a:gd name="connsiteX31" fmla="*/ 2981743 w 3026635"/>
              <a:gd name="connsiteY31" fmla="*/ 996801 h 1719766"/>
              <a:gd name="connsiteX32" fmla="*/ 2992375 w 3026635"/>
              <a:gd name="connsiteY32" fmla="*/ 1039331 h 1719766"/>
              <a:gd name="connsiteX33" fmla="*/ 3003008 w 3026635"/>
              <a:gd name="connsiteY33" fmla="*/ 1283880 h 1719766"/>
              <a:gd name="connsiteX34" fmla="*/ 3003008 w 3026635"/>
              <a:gd name="connsiteY34" fmla="*/ 1539061 h 1719766"/>
              <a:gd name="connsiteX35" fmla="*/ 2939213 w 3026635"/>
              <a:gd name="connsiteY35" fmla="*/ 1570959 h 1719766"/>
              <a:gd name="connsiteX36" fmla="*/ 2875417 w 3026635"/>
              <a:gd name="connsiteY36" fmla="*/ 1581591 h 1719766"/>
              <a:gd name="connsiteX37" fmla="*/ 2790357 w 3026635"/>
              <a:gd name="connsiteY37" fmla="*/ 1602856 h 1719766"/>
              <a:gd name="connsiteX38" fmla="*/ 2588338 w 3026635"/>
              <a:gd name="connsiteY38" fmla="*/ 1624122 h 1719766"/>
              <a:gd name="connsiteX39" fmla="*/ 2322524 w 3026635"/>
              <a:gd name="connsiteY39" fmla="*/ 1634754 h 1719766"/>
              <a:gd name="connsiteX40" fmla="*/ 2258729 w 3026635"/>
              <a:gd name="connsiteY40" fmla="*/ 1613489 h 1719766"/>
              <a:gd name="connsiteX41" fmla="*/ 2056710 w 3026635"/>
              <a:gd name="connsiteY41" fmla="*/ 1592224 h 1719766"/>
              <a:gd name="connsiteX42" fmla="*/ 1886589 w 3026635"/>
              <a:gd name="connsiteY42" fmla="*/ 1613489 h 1719766"/>
              <a:gd name="connsiteX43" fmla="*/ 1854692 w 3026635"/>
              <a:gd name="connsiteY43" fmla="*/ 1634754 h 1719766"/>
              <a:gd name="connsiteX44" fmla="*/ 1684571 w 3026635"/>
              <a:gd name="connsiteY44" fmla="*/ 1624122 h 1719766"/>
              <a:gd name="connsiteX45" fmla="*/ 1461287 w 3026635"/>
              <a:gd name="connsiteY45" fmla="*/ 1645387 h 1719766"/>
              <a:gd name="connsiteX46" fmla="*/ 1429389 w 3026635"/>
              <a:gd name="connsiteY46" fmla="*/ 1656019 h 1719766"/>
              <a:gd name="connsiteX47" fmla="*/ 1057250 w 3026635"/>
              <a:gd name="connsiteY47" fmla="*/ 1666652 h 1719766"/>
              <a:gd name="connsiteX48" fmla="*/ 993454 w 3026635"/>
              <a:gd name="connsiteY48" fmla="*/ 1645387 h 1719766"/>
              <a:gd name="connsiteX49" fmla="*/ 961557 w 3026635"/>
              <a:gd name="connsiteY49" fmla="*/ 1634754 h 1719766"/>
              <a:gd name="connsiteX50" fmla="*/ 631947 w 3026635"/>
              <a:gd name="connsiteY50" fmla="*/ 1645387 h 1719766"/>
              <a:gd name="connsiteX51" fmla="*/ 600050 w 3026635"/>
              <a:gd name="connsiteY51" fmla="*/ 1666652 h 1719766"/>
              <a:gd name="connsiteX52" fmla="*/ 557519 w 3026635"/>
              <a:gd name="connsiteY52" fmla="*/ 1677284 h 1719766"/>
              <a:gd name="connsiteX53" fmla="*/ 525622 w 3026635"/>
              <a:gd name="connsiteY53" fmla="*/ 1698549 h 1719766"/>
              <a:gd name="connsiteX54" fmla="*/ 206645 w 3026635"/>
              <a:gd name="connsiteY54" fmla="*/ 1698549 h 1719766"/>
              <a:gd name="connsiteX55" fmla="*/ 174747 w 3026635"/>
              <a:gd name="connsiteY55" fmla="*/ 1687917 h 1719766"/>
              <a:gd name="connsiteX56" fmla="*/ 132217 w 3026635"/>
              <a:gd name="connsiteY56" fmla="*/ 1677284 h 1719766"/>
              <a:gd name="connsiteX57" fmla="*/ 68422 w 3026635"/>
              <a:gd name="connsiteY57" fmla="*/ 1656019 h 1719766"/>
              <a:gd name="connsiteX58" fmla="*/ 47157 w 3026635"/>
              <a:gd name="connsiteY58" fmla="*/ 1624122 h 1719766"/>
              <a:gd name="connsiteX59" fmla="*/ 25892 w 3026635"/>
              <a:gd name="connsiteY59" fmla="*/ 1443368 h 1719766"/>
              <a:gd name="connsiteX60" fmla="*/ 47157 w 3026635"/>
              <a:gd name="connsiteY60" fmla="*/ 1337042 h 1719766"/>
              <a:gd name="connsiteX61" fmla="*/ 68422 w 3026635"/>
              <a:gd name="connsiteY61" fmla="*/ 1145656 h 1719766"/>
              <a:gd name="connsiteX62" fmla="*/ 79054 w 3026635"/>
              <a:gd name="connsiteY62" fmla="*/ 1081861 h 1719766"/>
              <a:gd name="connsiteX63" fmla="*/ 100319 w 3026635"/>
              <a:gd name="connsiteY63" fmla="*/ 933005 h 1719766"/>
              <a:gd name="connsiteX64" fmla="*/ 110952 w 3026635"/>
              <a:gd name="connsiteY64" fmla="*/ 699089 h 1719766"/>
              <a:gd name="connsiteX65" fmla="*/ 121585 w 3026635"/>
              <a:gd name="connsiteY65" fmla="*/ 656559 h 1719766"/>
              <a:gd name="connsiteX66" fmla="*/ 164115 w 3026635"/>
              <a:gd name="connsiteY66" fmla="*/ 550233 h 1719766"/>
              <a:gd name="connsiteX67" fmla="*/ 217278 w 3026635"/>
              <a:gd name="connsiteY67" fmla="*/ 486438 h 1719766"/>
              <a:gd name="connsiteX68" fmla="*/ 291706 w 3026635"/>
              <a:gd name="connsiteY68" fmla="*/ 390745 h 1719766"/>
              <a:gd name="connsiteX69" fmla="*/ 323603 w 3026635"/>
              <a:gd name="connsiteY69" fmla="*/ 369480 h 1719766"/>
              <a:gd name="connsiteX70" fmla="*/ 344868 w 3026635"/>
              <a:gd name="connsiteY70" fmla="*/ 337582 h 1719766"/>
              <a:gd name="connsiteX71" fmla="*/ 408664 w 3026635"/>
              <a:gd name="connsiteY71" fmla="*/ 316317 h 1719766"/>
              <a:gd name="connsiteX72" fmla="*/ 472459 w 3026635"/>
              <a:gd name="connsiteY72" fmla="*/ 295052 h 1719766"/>
              <a:gd name="connsiteX73" fmla="*/ 514989 w 3026635"/>
              <a:gd name="connsiteY73" fmla="*/ 284419 h 1719766"/>
              <a:gd name="connsiteX74" fmla="*/ 557519 w 3026635"/>
              <a:gd name="connsiteY74" fmla="*/ 231256 h 1719766"/>
              <a:gd name="connsiteX75" fmla="*/ 610682 w 3026635"/>
              <a:gd name="connsiteY75" fmla="*/ 178094 h 1719766"/>
              <a:gd name="connsiteX76" fmla="*/ 653213 w 3026635"/>
              <a:gd name="connsiteY76" fmla="*/ 93033 h 1719766"/>
              <a:gd name="connsiteX77" fmla="*/ 685110 w 3026635"/>
              <a:gd name="connsiteY77" fmla="*/ 71768 h 1719766"/>
              <a:gd name="connsiteX78" fmla="*/ 717008 w 3026635"/>
              <a:gd name="connsiteY78" fmla="*/ 82401 h 1719766"/>
              <a:gd name="connsiteX79" fmla="*/ 738273 w 3026635"/>
              <a:gd name="connsiteY79" fmla="*/ 61135 h 1719766"/>
              <a:gd name="connsiteX80" fmla="*/ 759538 w 3026635"/>
              <a:gd name="connsiteY80" fmla="*/ 29238 h 1719766"/>
              <a:gd name="connsiteX81" fmla="*/ 791436 w 3026635"/>
              <a:gd name="connsiteY81" fmla="*/ 18605 h 1719766"/>
              <a:gd name="connsiteX82" fmla="*/ 961557 w 3026635"/>
              <a:gd name="connsiteY82" fmla="*/ 61135 h 1719766"/>
              <a:gd name="connsiteX83" fmla="*/ 961557 w 3026635"/>
              <a:gd name="connsiteY83" fmla="*/ 61135 h 171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026635" h="1719766">
                <a:moveTo>
                  <a:pt x="706375" y="39870"/>
                </a:moveTo>
                <a:lnTo>
                  <a:pt x="706375" y="39870"/>
                </a:lnTo>
                <a:cubicBezTo>
                  <a:pt x="780803" y="43414"/>
                  <a:pt x="855542" y="42836"/>
                  <a:pt x="929659" y="50503"/>
                </a:cubicBezTo>
                <a:cubicBezTo>
                  <a:pt x="958730" y="53510"/>
                  <a:pt x="985550" y="69945"/>
                  <a:pt x="1014719" y="71768"/>
                </a:cubicBezTo>
                <a:lnTo>
                  <a:pt x="1184840" y="82401"/>
                </a:lnTo>
                <a:cubicBezTo>
                  <a:pt x="1255724" y="78857"/>
                  <a:pt x="1326765" y="77662"/>
                  <a:pt x="1397492" y="71768"/>
                </a:cubicBezTo>
                <a:cubicBezTo>
                  <a:pt x="1412055" y="70554"/>
                  <a:pt x="1426952" y="54600"/>
                  <a:pt x="1440022" y="61135"/>
                </a:cubicBezTo>
                <a:cubicBezTo>
                  <a:pt x="1454199" y="68224"/>
                  <a:pt x="1454199" y="89489"/>
                  <a:pt x="1461287" y="103666"/>
                </a:cubicBezTo>
                <a:cubicBezTo>
                  <a:pt x="1493185" y="100122"/>
                  <a:pt x="1525374" y="98611"/>
                  <a:pt x="1556980" y="93033"/>
                </a:cubicBezTo>
                <a:cubicBezTo>
                  <a:pt x="1585761" y="87954"/>
                  <a:pt x="1613687" y="78856"/>
                  <a:pt x="1642040" y="71768"/>
                </a:cubicBezTo>
                <a:cubicBezTo>
                  <a:pt x="1656217" y="68224"/>
                  <a:pt x="1669995" y="62176"/>
                  <a:pt x="1684571" y="61135"/>
                </a:cubicBezTo>
                <a:lnTo>
                  <a:pt x="1833426" y="50503"/>
                </a:lnTo>
                <a:cubicBezTo>
                  <a:pt x="1854691" y="46959"/>
                  <a:pt x="1875663" y="39870"/>
                  <a:pt x="1897222" y="39870"/>
                </a:cubicBezTo>
                <a:cubicBezTo>
                  <a:pt x="1968194" y="39870"/>
                  <a:pt x="2039110" y="45060"/>
                  <a:pt x="2109873" y="50503"/>
                </a:cubicBezTo>
                <a:cubicBezTo>
                  <a:pt x="2131368" y="52156"/>
                  <a:pt x="2152326" y="58086"/>
                  <a:pt x="2173668" y="61135"/>
                </a:cubicBezTo>
                <a:cubicBezTo>
                  <a:pt x="2201955" y="65176"/>
                  <a:pt x="2230375" y="68224"/>
                  <a:pt x="2258729" y="71768"/>
                </a:cubicBezTo>
                <a:cubicBezTo>
                  <a:pt x="2311236" y="106773"/>
                  <a:pt x="2270214" y="85273"/>
                  <a:pt x="2343789" y="103666"/>
                </a:cubicBezTo>
                <a:cubicBezTo>
                  <a:pt x="2354662" y="106384"/>
                  <a:pt x="2364746" y="111867"/>
                  <a:pt x="2375687" y="114298"/>
                </a:cubicBezTo>
                <a:cubicBezTo>
                  <a:pt x="2453064" y="131493"/>
                  <a:pt x="2626675" y="142759"/>
                  <a:pt x="2662766" y="146196"/>
                </a:cubicBezTo>
                <a:cubicBezTo>
                  <a:pt x="2676943" y="149740"/>
                  <a:pt x="2691299" y="152630"/>
                  <a:pt x="2705296" y="156829"/>
                </a:cubicBezTo>
                <a:cubicBezTo>
                  <a:pt x="2726766" y="163270"/>
                  <a:pt x="2769092" y="178094"/>
                  <a:pt x="2769092" y="178094"/>
                </a:cubicBezTo>
                <a:cubicBezTo>
                  <a:pt x="2779724" y="188726"/>
                  <a:pt x="2787540" y="203267"/>
                  <a:pt x="2800989" y="209991"/>
                </a:cubicBezTo>
                <a:cubicBezTo>
                  <a:pt x="2886390" y="252691"/>
                  <a:pt x="2830193" y="184684"/>
                  <a:pt x="2875417" y="252522"/>
                </a:cubicBezTo>
                <a:cubicBezTo>
                  <a:pt x="2878961" y="284420"/>
                  <a:pt x="2879756" y="316744"/>
                  <a:pt x="2886050" y="348215"/>
                </a:cubicBezTo>
                <a:cubicBezTo>
                  <a:pt x="2890446" y="370195"/>
                  <a:pt x="2902919" y="390030"/>
                  <a:pt x="2907315" y="412010"/>
                </a:cubicBezTo>
                <a:cubicBezTo>
                  <a:pt x="2910859" y="429731"/>
                  <a:pt x="2915199" y="447311"/>
                  <a:pt x="2917947" y="465173"/>
                </a:cubicBezTo>
                <a:cubicBezTo>
                  <a:pt x="2935121" y="576808"/>
                  <a:pt x="2917523" y="517064"/>
                  <a:pt x="2939213" y="582131"/>
                </a:cubicBezTo>
                <a:cubicBezTo>
                  <a:pt x="2942757" y="635294"/>
                  <a:pt x="2949845" y="688338"/>
                  <a:pt x="2949845" y="741619"/>
                </a:cubicBezTo>
                <a:cubicBezTo>
                  <a:pt x="2949845" y="752827"/>
                  <a:pt x="2939213" y="762309"/>
                  <a:pt x="2939213" y="773517"/>
                </a:cubicBezTo>
                <a:cubicBezTo>
                  <a:pt x="2939213" y="802091"/>
                  <a:pt x="2945804" y="830290"/>
                  <a:pt x="2949845" y="858577"/>
                </a:cubicBezTo>
                <a:cubicBezTo>
                  <a:pt x="2952894" y="879919"/>
                  <a:pt x="2956250" y="901233"/>
                  <a:pt x="2960478" y="922373"/>
                </a:cubicBezTo>
                <a:cubicBezTo>
                  <a:pt x="2971560" y="977786"/>
                  <a:pt x="2968228" y="949499"/>
                  <a:pt x="2981743" y="996801"/>
                </a:cubicBezTo>
                <a:cubicBezTo>
                  <a:pt x="2985757" y="1010852"/>
                  <a:pt x="2988831" y="1025154"/>
                  <a:pt x="2992375" y="1039331"/>
                </a:cubicBezTo>
                <a:cubicBezTo>
                  <a:pt x="2995919" y="1120847"/>
                  <a:pt x="2998353" y="1202420"/>
                  <a:pt x="3003008" y="1283880"/>
                </a:cubicBezTo>
                <a:cubicBezTo>
                  <a:pt x="3007733" y="1366574"/>
                  <a:pt x="3026635" y="1456367"/>
                  <a:pt x="3003008" y="1539061"/>
                </a:cubicBezTo>
                <a:cubicBezTo>
                  <a:pt x="2999120" y="1552668"/>
                  <a:pt x="2950488" y="1568453"/>
                  <a:pt x="2939213" y="1570959"/>
                </a:cubicBezTo>
                <a:cubicBezTo>
                  <a:pt x="2918168" y="1575636"/>
                  <a:pt x="2896628" y="1577735"/>
                  <a:pt x="2875417" y="1581591"/>
                </a:cubicBezTo>
                <a:cubicBezTo>
                  <a:pt x="2622703" y="1627538"/>
                  <a:pt x="2956336" y="1565972"/>
                  <a:pt x="2790357" y="1602856"/>
                </a:cubicBezTo>
                <a:cubicBezTo>
                  <a:pt x="2727481" y="1616828"/>
                  <a:pt x="2648382" y="1620962"/>
                  <a:pt x="2588338" y="1624122"/>
                </a:cubicBezTo>
                <a:cubicBezTo>
                  <a:pt x="2499785" y="1628783"/>
                  <a:pt x="2411129" y="1631210"/>
                  <a:pt x="2322524" y="1634754"/>
                </a:cubicBezTo>
                <a:lnTo>
                  <a:pt x="2258729" y="1613489"/>
                </a:lnTo>
                <a:cubicBezTo>
                  <a:pt x="2172927" y="1584888"/>
                  <a:pt x="2238028" y="1603556"/>
                  <a:pt x="2056710" y="1592224"/>
                </a:cubicBezTo>
                <a:cubicBezTo>
                  <a:pt x="2030321" y="1594254"/>
                  <a:pt x="1932491" y="1590537"/>
                  <a:pt x="1886589" y="1613489"/>
                </a:cubicBezTo>
                <a:cubicBezTo>
                  <a:pt x="1875160" y="1619204"/>
                  <a:pt x="1865324" y="1627666"/>
                  <a:pt x="1854692" y="1634754"/>
                </a:cubicBezTo>
                <a:cubicBezTo>
                  <a:pt x="1797985" y="1631210"/>
                  <a:pt x="1741368" y="1622587"/>
                  <a:pt x="1684571" y="1624122"/>
                </a:cubicBezTo>
                <a:cubicBezTo>
                  <a:pt x="1609834" y="1626142"/>
                  <a:pt x="1535474" y="1636114"/>
                  <a:pt x="1461287" y="1645387"/>
                </a:cubicBezTo>
                <a:cubicBezTo>
                  <a:pt x="1450166" y="1646777"/>
                  <a:pt x="1440581" y="1655430"/>
                  <a:pt x="1429389" y="1656019"/>
                </a:cubicBezTo>
                <a:cubicBezTo>
                  <a:pt x="1305464" y="1662541"/>
                  <a:pt x="1181296" y="1663108"/>
                  <a:pt x="1057250" y="1666652"/>
                </a:cubicBezTo>
                <a:lnTo>
                  <a:pt x="993454" y="1645387"/>
                </a:lnTo>
                <a:lnTo>
                  <a:pt x="961557" y="1634754"/>
                </a:lnTo>
                <a:cubicBezTo>
                  <a:pt x="851687" y="1638298"/>
                  <a:pt x="741449" y="1635725"/>
                  <a:pt x="631947" y="1645387"/>
                </a:cubicBezTo>
                <a:cubicBezTo>
                  <a:pt x="619218" y="1646510"/>
                  <a:pt x="611795" y="1661618"/>
                  <a:pt x="600050" y="1666652"/>
                </a:cubicBezTo>
                <a:cubicBezTo>
                  <a:pt x="586618" y="1672408"/>
                  <a:pt x="571696" y="1673740"/>
                  <a:pt x="557519" y="1677284"/>
                </a:cubicBezTo>
                <a:cubicBezTo>
                  <a:pt x="546887" y="1684372"/>
                  <a:pt x="538117" y="1695871"/>
                  <a:pt x="525622" y="1698549"/>
                </a:cubicBezTo>
                <a:cubicBezTo>
                  <a:pt x="426609" y="1719766"/>
                  <a:pt x="301166" y="1703524"/>
                  <a:pt x="206645" y="1698549"/>
                </a:cubicBezTo>
                <a:cubicBezTo>
                  <a:pt x="196012" y="1695005"/>
                  <a:pt x="185524" y="1690996"/>
                  <a:pt x="174747" y="1687917"/>
                </a:cubicBezTo>
                <a:cubicBezTo>
                  <a:pt x="160696" y="1683903"/>
                  <a:pt x="146214" y="1681483"/>
                  <a:pt x="132217" y="1677284"/>
                </a:cubicBezTo>
                <a:cubicBezTo>
                  <a:pt x="110747" y="1670843"/>
                  <a:pt x="68422" y="1656019"/>
                  <a:pt x="68422" y="1656019"/>
                </a:cubicBezTo>
                <a:cubicBezTo>
                  <a:pt x="61334" y="1645387"/>
                  <a:pt x="49378" y="1636706"/>
                  <a:pt x="47157" y="1624122"/>
                </a:cubicBezTo>
                <a:cubicBezTo>
                  <a:pt x="0" y="1356905"/>
                  <a:pt x="60303" y="1546607"/>
                  <a:pt x="25892" y="1443368"/>
                </a:cubicBezTo>
                <a:cubicBezTo>
                  <a:pt x="32980" y="1407926"/>
                  <a:pt x="44753" y="1373106"/>
                  <a:pt x="47157" y="1337042"/>
                </a:cubicBezTo>
                <a:cubicBezTo>
                  <a:pt x="58534" y="1166371"/>
                  <a:pt x="40940" y="1228100"/>
                  <a:pt x="68422" y="1145656"/>
                </a:cubicBezTo>
                <a:cubicBezTo>
                  <a:pt x="71966" y="1124391"/>
                  <a:pt x="76535" y="1103272"/>
                  <a:pt x="79054" y="1081861"/>
                </a:cubicBezTo>
                <a:cubicBezTo>
                  <a:pt x="95995" y="937860"/>
                  <a:pt x="75793" y="1006588"/>
                  <a:pt x="100319" y="933005"/>
                </a:cubicBezTo>
                <a:cubicBezTo>
                  <a:pt x="103863" y="855033"/>
                  <a:pt x="104965" y="776912"/>
                  <a:pt x="110952" y="699089"/>
                </a:cubicBezTo>
                <a:cubicBezTo>
                  <a:pt x="112073" y="684519"/>
                  <a:pt x="117386" y="670556"/>
                  <a:pt x="121585" y="656559"/>
                </a:cubicBezTo>
                <a:cubicBezTo>
                  <a:pt x="135344" y="610695"/>
                  <a:pt x="141677" y="589500"/>
                  <a:pt x="164115" y="550233"/>
                </a:cubicBezTo>
                <a:cubicBezTo>
                  <a:pt x="199190" y="488852"/>
                  <a:pt x="169909" y="547342"/>
                  <a:pt x="217278" y="486438"/>
                </a:cubicBezTo>
                <a:cubicBezTo>
                  <a:pt x="260961" y="430274"/>
                  <a:pt x="245964" y="428863"/>
                  <a:pt x="291706" y="390745"/>
                </a:cubicBezTo>
                <a:cubicBezTo>
                  <a:pt x="301523" y="382564"/>
                  <a:pt x="312971" y="376568"/>
                  <a:pt x="323603" y="369480"/>
                </a:cubicBezTo>
                <a:cubicBezTo>
                  <a:pt x="330691" y="358847"/>
                  <a:pt x="334032" y="344355"/>
                  <a:pt x="344868" y="337582"/>
                </a:cubicBezTo>
                <a:cubicBezTo>
                  <a:pt x="363876" y="325702"/>
                  <a:pt x="387399" y="323406"/>
                  <a:pt x="408664" y="316317"/>
                </a:cubicBezTo>
                <a:lnTo>
                  <a:pt x="472459" y="295052"/>
                </a:lnTo>
                <a:lnTo>
                  <a:pt x="514989" y="284419"/>
                </a:lnTo>
                <a:cubicBezTo>
                  <a:pt x="598040" y="229052"/>
                  <a:pt x="506161" y="299734"/>
                  <a:pt x="557519" y="231256"/>
                </a:cubicBezTo>
                <a:cubicBezTo>
                  <a:pt x="572556" y="211207"/>
                  <a:pt x="610682" y="178094"/>
                  <a:pt x="610682" y="178094"/>
                </a:cubicBezTo>
                <a:cubicBezTo>
                  <a:pt x="627574" y="127418"/>
                  <a:pt x="619470" y="120027"/>
                  <a:pt x="653213" y="93033"/>
                </a:cubicBezTo>
                <a:cubicBezTo>
                  <a:pt x="663191" y="85050"/>
                  <a:pt x="674478" y="78856"/>
                  <a:pt x="685110" y="71768"/>
                </a:cubicBezTo>
                <a:cubicBezTo>
                  <a:pt x="732955" y="0"/>
                  <a:pt x="682150" y="59162"/>
                  <a:pt x="717008" y="82401"/>
                </a:cubicBezTo>
                <a:cubicBezTo>
                  <a:pt x="725349" y="87962"/>
                  <a:pt x="732011" y="68963"/>
                  <a:pt x="738273" y="61135"/>
                </a:cubicBezTo>
                <a:cubicBezTo>
                  <a:pt x="746256" y="51157"/>
                  <a:pt x="749560" y="37221"/>
                  <a:pt x="759538" y="29238"/>
                </a:cubicBezTo>
                <a:cubicBezTo>
                  <a:pt x="768290" y="22237"/>
                  <a:pt x="791436" y="18605"/>
                  <a:pt x="791436" y="18605"/>
                </a:cubicBezTo>
                <a:lnTo>
                  <a:pt x="961557" y="61135"/>
                </a:lnTo>
                <a:lnTo>
                  <a:pt x="961557" y="61135"/>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3275856" y="411510"/>
            <a:ext cx="3024336"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07654"/>
            <a:ext cx="5292080"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20072" y="1779662"/>
            <a:ext cx="1331640"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16216" y="1635646"/>
            <a:ext cx="2627784"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291830"/>
            <a:ext cx="1763688" cy="185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63688" y="3312368"/>
            <a:ext cx="1944216" cy="185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07904" y="3312368"/>
            <a:ext cx="4320480" cy="185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28384" y="3291830"/>
            <a:ext cx="1115616" cy="185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1470"/>
            <a:ext cx="8229600" cy="857250"/>
          </a:xfrm>
        </p:spPr>
        <p:txBody>
          <a:bodyPr/>
          <a:lstStyle/>
          <a:p>
            <a:r>
              <a:rPr lang="en-US" dirty="0" smtClean="0"/>
              <a:t> Archimedes Research Principles</a:t>
            </a:r>
            <a:endParaRPr lang="en-US" dirty="0"/>
          </a:p>
        </p:txBody>
      </p:sp>
      <p:sp>
        <p:nvSpPr>
          <p:cNvPr id="7" name="Content Placeholder 6"/>
          <p:cNvSpPr>
            <a:spLocks noGrp="1"/>
          </p:cNvSpPr>
          <p:nvPr>
            <p:ph idx="1"/>
          </p:nvPr>
        </p:nvSpPr>
        <p:spPr>
          <a:xfrm>
            <a:off x="457200" y="947465"/>
            <a:ext cx="8939336" cy="3394472"/>
          </a:xfrm>
        </p:spPr>
        <p:txBody>
          <a:bodyPr>
            <a:noAutofit/>
          </a:bodyPr>
          <a:lstStyle/>
          <a:p>
            <a:r>
              <a:rPr lang="en-US" sz="2800" dirty="0" smtClean="0"/>
              <a:t>Intellectual commitment</a:t>
            </a:r>
          </a:p>
          <a:p>
            <a:r>
              <a:rPr lang="en-US" sz="2800" dirty="0" smtClean="0"/>
              <a:t>Responsiveness to external research questions/needs</a:t>
            </a:r>
          </a:p>
          <a:p>
            <a:r>
              <a:rPr lang="en-US" sz="2800" dirty="0" smtClean="0"/>
              <a:t>Innovative thinking, </a:t>
            </a:r>
          </a:p>
          <a:p>
            <a:r>
              <a:rPr lang="en-US" sz="2800" dirty="0" smtClean="0"/>
              <a:t>24/7 thinking and working,</a:t>
            </a:r>
          </a:p>
          <a:p>
            <a:r>
              <a:rPr lang="en-US" sz="2800" dirty="0" smtClean="0"/>
              <a:t>Integrity, </a:t>
            </a:r>
          </a:p>
          <a:p>
            <a:r>
              <a:rPr lang="en-US" sz="2800" dirty="0" smtClean="0"/>
              <a:t>Measurable, repeatable results, </a:t>
            </a:r>
          </a:p>
          <a:p>
            <a:r>
              <a:rPr lang="en-US" sz="2800" dirty="0" smtClean="0"/>
              <a:t>New knowledge, </a:t>
            </a:r>
          </a:p>
          <a:p>
            <a:r>
              <a:rPr lang="en-US" sz="2800" dirty="0" smtClean="0"/>
              <a:t>Accountability, Applicability, Success </a:t>
            </a:r>
            <a:r>
              <a:rPr lang="en-US" sz="1600" dirty="0" smtClean="0"/>
              <a:t>(we hope he got paid!)</a:t>
            </a:r>
            <a:r>
              <a:rPr lang="en-US" sz="2800" dirty="0" smtClean="0"/>
              <a:t> </a:t>
            </a:r>
            <a:endParaRPr lang="en-US" sz="2800" dirty="0"/>
          </a:p>
        </p:txBody>
      </p:sp>
      <p:pic>
        <p:nvPicPr>
          <p:cNvPr id="39938" name="Picture 2" descr="http://www.sciencebuddies.org/Files/4054/5/Aero_img084.jpg"/>
          <p:cNvPicPr>
            <a:picLocks noChangeAspect="1" noChangeArrowheads="1"/>
          </p:cNvPicPr>
          <p:nvPr/>
        </p:nvPicPr>
        <p:blipFill>
          <a:blip r:embed="rId3" cstate="print"/>
          <a:srcRect/>
          <a:stretch>
            <a:fillRect/>
          </a:stretch>
        </p:blipFill>
        <p:spPr bwMode="auto">
          <a:xfrm>
            <a:off x="7020272" y="2283718"/>
            <a:ext cx="1691680" cy="1879644"/>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51470"/>
            <a:ext cx="4040188" cy="479822"/>
          </a:xfrm>
        </p:spPr>
        <p:txBody>
          <a:bodyPr/>
          <a:lstStyle/>
          <a:p>
            <a:r>
              <a:rPr lang="en-US" dirty="0" smtClean="0"/>
              <a:t>We are like this:</a:t>
            </a:r>
            <a:endParaRPr lang="en-US" dirty="0"/>
          </a:p>
        </p:txBody>
      </p:sp>
      <p:sp>
        <p:nvSpPr>
          <p:cNvPr id="9" name="Content Placeholder 8"/>
          <p:cNvSpPr>
            <a:spLocks noGrp="1"/>
          </p:cNvSpPr>
          <p:nvPr>
            <p:ph sz="half" idx="2"/>
          </p:nvPr>
        </p:nvSpPr>
        <p:spPr/>
        <p:txBody>
          <a:bodyPr/>
          <a:lstStyle/>
          <a:p>
            <a:endParaRPr lang="en-US" dirty="0"/>
          </a:p>
        </p:txBody>
      </p:sp>
      <p:sp>
        <p:nvSpPr>
          <p:cNvPr id="10" name="Text Placeholder 9"/>
          <p:cNvSpPr>
            <a:spLocks noGrp="1"/>
          </p:cNvSpPr>
          <p:nvPr>
            <p:ph type="body" sz="quarter" idx="3"/>
          </p:nvPr>
        </p:nvSpPr>
        <p:spPr>
          <a:xfrm>
            <a:off x="4645026" y="51470"/>
            <a:ext cx="4041775" cy="479822"/>
          </a:xfrm>
        </p:spPr>
        <p:txBody>
          <a:bodyPr/>
          <a:lstStyle/>
          <a:p>
            <a:r>
              <a:rPr lang="en-US" dirty="0" smtClean="0"/>
              <a:t>Aiming to become like this:</a:t>
            </a:r>
            <a:endParaRPr lang="en-US" dirty="0"/>
          </a:p>
        </p:txBody>
      </p:sp>
      <p:sp>
        <p:nvSpPr>
          <p:cNvPr id="11" name="Content Placeholder 10"/>
          <p:cNvSpPr>
            <a:spLocks noGrp="1"/>
          </p:cNvSpPr>
          <p:nvPr>
            <p:ph sz="quarter" idx="4"/>
          </p:nvPr>
        </p:nvSpPr>
        <p:spPr/>
        <p:txBody>
          <a:bodyPr/>
          <a:lstStyle/>
          <a:p>
            <a:endParaRPr lang="en-US" dirty="0"/>
          </a:p>
        </p:txBody>
      </p:sp>
      <p:pic>
        <p:nvPicPr>
          <p:cNvPr id="13" name="irc_mi" descr="http://landesphysicalscience8.wikispaces.com/file/view/boat_003.gif/309408746/367x240/boat_003.gif"/>
          <p:cNvPicPr/>
          <p:nvPr/>
        </p:nvPicPr>
        <p:blipFill>
          <a:blip r:embed="rId3" cstate="print"/>
          <a:srcRect/>
          <a:stretch>
            <a:fillRect/>
          </a:stretch>
        </p:blipFill>
        <p:spPr bwMode="auto">
          <a:xfrm>
            <a:off x="0" y="771550"/>
            <a:ext cx="2915816" cy="2160240"/>
          </a:xfrm>
          <a:prstGeom prst="rect">
            <a:avLst/>
          </a:prstGeom>
          <a:noFill/>
          <a:ln w="9525">
            <a:noFill/>
            <a:miter lim="800000"/>
            <a:headEnd/>
            <a:tailEnd/>
          </a:ln>
        </p:spPr>
      </p:pic>
      <p:pic>
        <p:nvPicPr>
          <p:cNvPr id="1026" name="Picture 2" descr="archimede.jpg"/>
          <p:cNvPicPr>
            <a:picLocks noChangeAspect="1" noChangeArrowheads="1"/>
          </p:cNvPicPr>
          <p:nvPr/>
        </p:nvPicPr>
        <p:blipFill>
          <a:blip r:embed="rId4" cstate="print"/>
          <a:srcRect/>
          <a:stretch>
            <a:fillRect/>
          </a:stretch>
        </p:blipFill>
        <p:spPr bwMode="auto">
          <a:xfrm>
            <a:off x="5148064" y="887174"/>
            <a:ext cx="3672408" cy="4174474"/>
          </a:xfrm>
          <a:prstGeom prst="rect">
            <a:avLst/>
          </a:prstGeom>
          <a:noFill/>
        </p:spPr>
      </p:pic>
      <p:pic>
        <p:nvPicPr>
          <p:cNvPr id="12" name="irc_mi" descr="http://www.housenotsobeautiful.com/Images/bathFoot.jpg"/>
          <p:cNvPicPr/>
          <p:nvPr/>
        </p:nvPicPr>
        <p:blipFill>
          <a:blip r:embed="rId5" cstate="print"/>
          <a:srcRect/>
          <a:stretch>
            <a:fillRect/>
          </a:stretch>
        </p:blipFill>
        <p:spPr bwMode="auto">
          <a:xfrm>
            <a:off x="1403648" y="2715766"/>
            <a:ext cx="3024336" cy="216024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fmla="#ppt_w*sin(2.5*pi*$)">
                                          <p:val>
                                            <p:fltVal val="0"/>
                                          </p:val>
                                        </p:tav>
                                        <p:tav tm="100000">
                                          <p:val>
                                            <p:fltVal val="1"/>
                                          </p:val>
                                        </p:tav>
                                      </p:tavLst>
                                    </p:anim>
                                    <p:anim calcmode="lin" valueType="num">
                                      <p:cBhvr>
                                        <p:cTn id="8"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0" fill="hold"/>
                                        <p:tgtEl>
                                          <p:spTgt spid="1026"/>
                                        </p:tgtEl>
                                        <p:attrNameLst>
                                          <p:attrName>ppt_w</p:attrName>
                                        </p:attrNameLst>
                                      </p:cBhvr>
                                      <p:tavLst>
                                        <p:tav tm="0" fmla="#ppt_w*sin(2.5*pi*$)">
                                          <p:val>
                                            <p:fltVal val="0"/>
                                          </p:val>
                                        </p:tav>
                                        <p:tav tm="100000">
                                          <p:val>
                                            <p:fltVal val="1"/>
                                          </p:val>
                                        </p:tav>
                                      </p:tavLst>
                                    </p:anim>
                                    <p:anim calcmode="lin" valueType="num">
                                      <p:cBhvr>
                                        <p:cTn id="14"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Hard work to establish the regular PhD School </a:t>
            </a:r>
          </a:p>
          <a:p>
            <a:r>
              <a:rPr lang="en-US" dirty="0" smtClean="0"/>
              <a:t>Increasing  students responsibility for the research work.</a:t>
            </a:r>
            <a:endParaRPr lang="en-US" dirty="0" smtClean="0">
              <a:solidFill>
                <a:srgbClr val="FF0000"/>
              </a:solidFill>
            </a:endParaRPr>
          </a:p>
          <a:p>
            <a:r>
              <a:rPr lang="en-US" dirty="0" smtClean="0"/>
              <a:t>Increasing the research level.</a:t>
            </a:r>
          </a:p>
          <a:p>
            <a:r>
              <a:rPr lang="en-US" dirty="0" smtClean="0"/>
              <a:t>Creating the possibility to participate in International projects (Horizon 2020).</a:t>
            </a:r>
          </a:p>
          <a:p>
            <a:r>
              <a:rPr lang="en-US" dirty="0" smtClean="0"/>
              <a:t>Student to spend more time in laboratory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a:t>
            </a:r>
            <a:endParaRPr lang="en-US" dirty="0"/>
          </a:p>
        </p:txBody>
      </p:sp>
      <p:sp>
        <p:nvSpPr>
          <p:cNvPr id="3" name="Content Placeholder 2"/>
          <p:cNvSpPr>
            <a:spLocks noGrp="1"/>
          </p:cNvSpPr>
          <p:nvPr>
            <p:ph idx="1"/>
          </p:nvPr>
        </p:nvSpPr>
        <p:spPr>
          <a:xfrm>
            <a:off x="457200" y="915567"/>
            <a:ext cx="8229600" cy="936104"/>
          </a:xfrm>
        </p:spPr>
        <p:txBody>
          <a:bodyPr>
            <a:normAutofit fontScale="70000" lnSpcReduction="20000"/>
          </a:bodyPr>
          <a:lstStyle/>
          <a:p>
            <a:r>
              <a:rPr lang="en-US" dirty="0" smtClean="0"/>
              <a:t>German professors teaching our Students. Thanks to </a:t>
            </a:r>
            <a:r>
              <a:rPr lang="en-US" dirty="0" err="1" smtClean="0"/>
              <a:t>prof</a:t>
            </a:r>
            <a:r>
              <a:rPr lang="en-US" dirty="0" smtClean="0"/>
              <a:t>. </a:t>
            </a:r>
            <a:r>
              <a:rPr lang="en-US" dirty="0" err="1" smtClean="0"/>
              <a:t>Freissleben</a:t>
            </a:r>
            <a:r>
              <a:rPr lang="en-US" dirty="0" smtClean="0"/>
              <a:t> from Marburg </a:t>
            </a:r>
            <a:r>
              <a:rPr lang="en-US" dirty="0" err="1" smtClean="0"/>
              <a:t>Univeristy</a:t>
            </a:r>
            <a:r>
              <a:rPr lang="en-US" dirty="0" smtClean="0"/>
              <a:t> and especially to </a:t>
            </a:r>
            <a:r>
              <a:rPr lang="en-US" dirty="0" err="1" smtClean="0"/>
              <a:t>prof</a:t>
            </a:r>
            <a:r>
              <a:rPr lang="en-US" dirty="0" smtClean="0"/>
              <a:t>. Klaus for excellent and high level contribution to our PhD studies.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40621_162629.jpg"/>
          <p:cNvPicPr>
            <a:picLocks noGrp="1" noChangeAspect="1"/>
          </p:cNvPicPr>
          <p:nvPr>
            <p:ph idx="1"/>
          </p:nvPr>
        </p:nvPicPr>
        <p:blipFill>
          <a:blip r:embed="rId2" cstate="print"/>
          <a:stretch>
            <a:fillRect/>
          </a:stretch>
        </p:blipFill>
        <p:spPr>
          <a:xfrm>
            <a:off x="1331641" y="66937"/>
            <a:ext cx="6768751" cy="50765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40621_162629.jpg"/>
          <p:cNvPicPr>
            <a:picLocks noGrp="1" noChangeAspect="1"/>
          </p:cNvPicPr>
          <p:nvPr>
            <p:ph idx="1"/>
          </p:nvPr>
        </p:nvPicPr>
        <p:blipFill>
          <a:blip r:embed="rId2" cstate="print"/>
          <a:stretch>
            <a:fillRect/>
          </a:stretch>
        </p:blipFill>
        <p:spPr>
          <a:xfrm>
            <a:off x="2309283" y="1200150"/>
            <a:ext cx="4525433" cy="3394075"/>
          </a:xfrm>
        </p:spPr>
      </p:pic>
      <p:pic>
        <p:nvPicPr>
          <p:cNvPr id="5" name="Picture 4" descr="20140621_162727.jpg"/>
          <p:cNvPicPr>
            <a:picLocks noChangeAspect="1"/>
          </p:cNvPicPr>
          <p:nvPr/>
        </p:nvPicPr>
        <p:blipFill>
          <a:blip r:embed="rId3" cstate="print"/>
          <a:stretch>
            <a:fillRect/>
          </a:stretch>
        </p:blipFill>
        <p:spPr>
          <a:xfrm>
            <a:off x="1293000" y="150000"/>
            <a:ext cx="6858000" cy="51435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40621_162629.jpg"/>
          <p:cNvPicPr>
            <a:picLocks noGrp="1" noChangeAspect="1"/>
          </p:cNvPicPr>
          <p:nvPr>
            <p:ph idx="1"/>
          </p:nvPr>
        </p:nvPicPr>
        <p:blipFill>
          <a:blip r:embed="rId2" cstate="print"/>
          <a:stretch>
            <a:fillRect/>
          </a:stretch>
        </p:blipFill>
        <p:spPr>
          <a:xfrm>
            <a:off x="2309283" y="1200150"/>
            <a:ext cx="4525433" cy="3394075"/>
          </a:xfrm>
        </p:spPr>
      </p:pic>
      <p:pic>
        <p:nvPicPr>
          <p:cNvPr id="5" name="Picture 4" descr="20140621_162727.jpg"/>
          <p:cNvPicPr>
            <a:picLocks noChangeAspect="1"/>
          </p:cNvPicPr>
          <p:nvPr/>
        </p:nvPicPr>
        <p:blipFill>
          <a:blip r:embed="rId3" cstate="print"/>
          <a:stretch>
            <a:fillRect/>
          </a:stretch>
        </p:blipFill>
        <p:spPr>
          <a:xfrm>
            <a:off x="1293000" y="150000"/>
            <a:ext cx="6858000" cy="5143500"/>
          </a:xfrm>
          <a:prstGeom prst="rect">
            <a:avLst/>
          </a:prstGeom>
        </p:spPr>
      </p:pic>
      <p:pic>
        <p:nvPicPr>
          <p:cNvPr id="6" name="Picture 5" descr="20140621_165837.jpg"/>
          <p:cNvPicPr>
            <a:picLocks noChangeAspect="1"/>
          </p:cNvPicPr>
          <p:nvPr/>
        </p:nvPicPr>
        <p:blipFill>
          <a:blip r:embed="rId4" cstate="print"/>
          <a:stretch>
            <a:fillRect/>
          </a:stretch>
        </p:blipFill>
        <p:spPr>
          <a:xfrm>
            <a:off x="1259632" y="123478"/>
            <a:ext cx="6858000" cy="5143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65572"/>
          </a:xfrm>
        </p:spPr>
        <p:txBody>
          <a:bodyPr>
            <a:normAutofit fontScale="90000"/>
          </a:bodyPr>
          <a:lstStyle/>
          <a:p>
            <a:r>
              <a:rPr lang="en-US" dirty="0" smtClean="0"/>
              <a:t>CST Staff members</a:t>
            </a:r>
            <a:endParaRPr lang="en-US" dirty="0"/>
          </a:p>
        </p:txBody>
      </p:sp>
      <p:sp>
        <p:nvSpPr>
          <p:cNvPr id="3" name="Content Placeholder 2"/>
          <p:cNvSpPr>
            <a:spLocks noGrp="1"/>
          </p:cNvSpPr>
          <p:nvPr>
            <p:ph idx="1"/>
          </p:nvPr>
        </p:nvSpPr>
        <p:spPr>
          <a:xfrm>
            <a:off x="395536" y="771550"/>
            <a:ext cx="8352928" cy="3888432"/>
          </a:xfrm>
        </p:spPr>
        <p:txBody>
          <a:bodyPr>
            <a:noAutofit/>
          </a:bodyPr>
          <a:lstStyle/>
          <a:p>
            <a:r>
              <a:rPr lang="en-US" sz="2400" dirty="0" smtClean="0"/>
              <a:t>2 professors</a:t>
            </a:r>
          </a:p>
          <a:p>
            <a:r>
              <a:rPr lang="en-US" sz="2400" dirty="0" smtClean="0"/>
              <a:t>2 Associated professors</a:t>
            </a:r>
          </a:p>
          <a:p>
            <a:r>
              <a:rPr lang="en-US" sz="2400" dirty="0" smtClean="0"/>
              <a:t>14 Docents(6 staff members based on </a:t>
            </a:r>
            <a:r>
              <a:rPr lang="en-US" sz="2400" dirty="0" err="1" smtClean="0"/>
              <a:t>mentorial</a:t>
            </a:r>
            <a:r>
              <a:rPr lang="en-US" sz="2400" dirty="0" smtClean="0"/>
              <a:t> form of PhD study in our university)</a:t>
            </a:r>
          </a:p>
          <a:p>
            <a:r>
              <a:rPr lang="en-US" sz="2400" dirty="0" smtClean="0"/>
              <a:t>5 PhD Students ( One continue the studies in technical University of Vienna, two in Kiel-Germany and one in Skopje in regular PhD studies and one in SEEU based on </a:t>
            </a:r>
            <a:r>
              <a:rPr lang="en-US" sz="2400" dirty="0" err="1" smtClean="0"/>
              <a:t>mentorial</a:t>
            </a:r>
            <a:r>
              <a:rPr lang="en-US" sz="2400" dirty="0" smtClean="0"/>
              <a:t> studies). All supervisors from outside of the University.</a:t>
            </a:r>
          </a:p>
          <a:p>
            <a:r>
              <a:rPr lang="en-US" sz="2400" dirty="0" smtClean="0"/>
              <a:t>still we have two PhD students ( not staff members) outside University with </a:t>
            </a:r>
            <a:r>
              <a:rPr lang="en-US" sz="2400" dirty="0" err="1" smtClean="0"/>
              <a:t>mentorial</a:t>
            </a:r>
            <a:r>
              <a:rPr lang="en-US" sz="2400" dirty="0" smtClean="0"/>
              <a:t> form.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40620_131646-SMILE.jpg"/>
          <p:cNvPicPr>
            <a:picLocks noGrp="1" noChangeAspect="1"/>
          </p:cNvPicPr>
          <p:nvPr>
            <p:ph idx="1"/>
          </p:nvPr>
        </p:nvPicPr>
        <p:blipFill>
          <a:blip r:embed="rId2" cstate="print"/>
          <a:stretch>
            <a:fillRect/>
          </a:stretch>
        </p:blipFill>
        <p:spPr>
          <a:xfrm>
            <a:off x="1360893" y="51470"/>
            <a:ext cx="6667491" cy="500061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40620_134057.jpg"/>
          <p:cNvPicPr>
            <a:picLocks noGrp="1" noChangeAspect="1"/>
          </p:cNvPicPr>
          <p:nvPr>
            <p:ph idx="1"/>
          </p:nvPr>
        </p:nvPicPr>
        <p:blipFill>
          <a:blip r:embed="rId2" cstate="print"/>
          <a:stretch>
            <a:fillRect/>
          </a:stretch>
        </p:blipFill>
        <p:spPr>
          <a:xfrm>
            <a:off x="1187624" y="0"/>
            <a:ext cx="6858000" cy="51435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3775.JPG"/>
          <p:cNvPicPr>
            <a:picLocks noGrp="1" noChangeAspect="1"/>
          </p:cNvPicPr>
          <p:nvPr>
            <p:ph idx="1"/>
          </p:nvPr>
        </p:nvPicPr>
        <p:blipFill>
          <a:blip r:embed="rId2" cstate="print"/>
          <a:stretch>
            <a:fillRect/>
          </a:stretch>
        </p:blipFill>
        <p:spPr>
          <a:xfrm>
            <a:off x="827584" y="123478"/>
            <a:ext cx="7220905" cy="4813936"/>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40620_135359.jpg"/>
          <p:cNvPicPr>
            <a:picLocks noGrp="1" noChangeAspect="1"/>
          </p:cNvPicPr>
          <p:nvPr>
            <p:ph idx="1"/>
          </p:nvPr>
        </p:nvPicPr>
        <p:blipFill>
          <a:blip r:embed="rId2" cstate="print"/>
          <a:stretch>
            <a:fillRect/>
          </a:stretch>
        </p:blipFill>
        <p:spPr>
          <a:xfrm>
            <a:off x="1353775" y="195486"/>
            <a:ext cx="6530593" cy="489794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208823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Questions?</a:t>
            </a:r>
            <a:br>
              <a:rPr lang="en-US" dirty="0" smtClean="0"/>
            </a:br>
            <a:r>
              <a:rPr lang="en-US" dirty="0" smtClean="0"/>
              <a:t/>
            </a:r>
            <a:br>
              <a:rPr lang="en-US" dirty="0" smtClean="0"/>
            </a:br>
            <a:r>
              <a:rPr lang="en-US" dirty="0" smtClean="0"/>
              <a:t>&amp;</a:t>
            </a:r>
            <a:br>
              <a:rPr lang="en-US" dirty="0" smtClean="0"/>
            </a:br>
            <a:r>
              <a:rPr lang="en-US" dirty="0" smtClean="0"/>
              <a:t/>
            </a:r>
            <a:br>
              <a:rPr lang="en-US" dirty="0" smtClean="0"/>
            </a:br>
            <a:r>
              <a:rPr lang="en-US" dirty="0" smtClean="0"/>
              <a:t>Thank You for your attention!</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PhD Studies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Until now there is not any real research based of the PhD studies.</a:t>
            </a:r>
          </a:p>
          <a:p>
            <a:r>
              <a:rPr lang="en-US" dirty="0" smtClean="0"/>
              <a:t>From the last year are organized research groups based of the teaching subjects.</a:t>
            </a:r>
          </a:p>
          <a:p>
            <a:r>
              <a:rPr lang="en-US" dirty="0" smtClean="0"/>
              <a:t>There where no any real connection between the PhD of different staff members and research groups.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PhD studies</a:t>
            </a:r>
            <a:endParaRPr lang="en-US" dirty="0"/>
          </a:p>
        </p:txBody>
      </p:sp>
      <p:sp>
        <p:nvSpPr>
          <p:cNvPr id="3" name="Content Placeholder 2"/>
          <p:cNvSpPr>
            <a:spLocks noGrp="1"/>
          </p:cNvSpPr>
          <p:nvPr>
            <p:ph idx="1"/>
          </p:nvPr>
        </p:nvSpPr>
        <p:spPr/>
        <p:txBody>
          <a:bodyPr/>
          <a:lstStyle/>
          <a:p>
            <a:r>
              <a:rPr lang="en-US" dirty="0" smtClean="0"/>
              <a:t>To increase the capacity of the University there has been taken the decision to have regular PhD studies in the University from 2013 in accordance with the new Law.</a:t>
            </a:r>
          </a:p>
          <a:p>
            <a:r>
              <a:rPr lang="en-US" dirty="0" smtClean="0"/>
              <a:t>To be transferred from teaching-oriented towards Teaching and Research University.</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p:txBody>
          <a:bodyPr>
            <a:normAutofit fontScale="92500"/>
          </a:bodyPr>
          <a:lstStyle/>
          <a:p>
            <a:r>
              <a:rPr lang="en-US" dirty="0" smtClean="0"/>
              <a:t>Students selections 2013 – 2014 in CST Faculty</a:t>
            </a:r>
          </a:p>
          <a:p>
            <a:r>
              <a:rPr lang="en-US" dirty="0" smtClean="0"/>
              <a:t>16 applications, we select 8 of them which fulfill the condition of the Ministry of Education:</a:t>
            </a:r>
          </a:p>
          <a:p>
            <a:pPr>
              <a:buFontTx/>
              <a:buChar char="-"/>
            </a:pPr>
            <a:r>
              <a:rPr lang="en-US" dirty="0" smtClean="0"/>
              <a:t>Average grade of </a:t>
            </a:r>
            <a:r>
              <a:rPr lang="en-US" dirty="0" err="1" smtClean="0"/>
              <a:t>BSc</a:t>
            </a:r>
            <a:r>
              <a:rPr lang="en-US" dirty="0" smtClean="0"/>
              <a:t> and </a:t>
            </a:r>
            <a:r>
              <a:rPr lang="en-US" dirty="0" err="1" smtClean="0"/>
              <a:t>MSc</a:t>
            </a:r>
            <a:r>
              <a:rPr lang="en-US" dirty="0" smtClean="0"/>
              <a:t> studies more than 8.00</a:t>
            </a:r>
          </a:p>
          <a:p>
            <a:pPr>
              <a:buFontTx/>
              <a:buChar char="-"/>
            </a:pPr>
            <a:r>
              <a:rPr lang="en-US" dirty="0" smtClean="0"/>
              <a:t>TOEFL results as a precondition to enroll.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Supervisors:</a:t>
            </a:r>
          </a:p>
          <a:p>
            <a:pPr>
              <a:buFontTx/>
              <a:buChar char="-"/>
            </a:pPr>
            <a:r>
              <a:rPr lang="en-US" dirty="0" smtClean="0"/>
              <a:t>To be approved from accreditation board of R. of Macedonia based of the three last year publications (to have the title of Associate Professor or Professor).</a:t>
            </a:r>
          </a:p>
          <a:p>
            <a:pPr>
              <a:buFontTx/>
              <a:buChar char="-"/>
            </a:pPr>
            <a:r>
              <a:rPr lang="en-US" dirty="0" smtClean="0"/>
              <a:t>Approved: </a:t>
            </a:r>
            <a:r>
              <a:rPr lang="en-US" b="1" dirty="0" smtClean="0"/>
              <a:t>5 professors (two from Full time staff, two from Part time staff and one Academician from Albania)</a:t>
            </a:r>
          </a:p>
          <a:p>
            <a:pPr>
              <a:buFontTx/>
              <a:buChar char="-"/>
            </a:pPr>
            <a:r>
              <a:rPr lang="en-US" dirty="0" smtClean="0"/>
              <a:t>From the law 5 professors can supervise (5x3 = 15 PhD Students).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this year we are going to have three more approved professors (two from Germany and one from Albania).</a:t>
            </a:r>
          </a:p>
          <a:p>
            <a:r>
              <a:rPr lang="en-US" dirty="0" smtClean="0"/>
              <a:t>All supervisors – Full Professors.</a:t>
            </a:r>
          </a:p>
          <a:p>
            <a:r>
              <a:rPr lang="en-US" b="1" i="1" dirty="0" smtClean="0"/>
              <a:t> How to do MENTORSHIP?</a:t>
            </a:r>
          </a:p>
          <a:p>
            <a:r>
              <a:rPr lang="en-US" b="1" i="1" dirty="0" smtClean="0"/>
              <a:t>What we (mentors) want to achieve mutually with students?</a:t>
            </a:r>
            <a:endParaRPr lang="en-US" i="1" dirty="0" smtClean="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PhD Studies (first year)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Program approved from accreditation board</a:t>
            </a:r>
          </a:p>
          <a:p>
            <a:r>
              <a:rPr lang="en-US" dirty="0" smtClean="0"/>
              <a:t>50% of subjects (three) obligatory and 50% (three others) Elective.</a:t>
            </a:r>
          </a:p>
          <a:p>
            <a:r>
              <a:rPr lang="en-US" dirty="0" smtClean="0"/>
              <a:t>There aren't many Elective courses for Specific areas.</a:t>
            </a:r>
          </a:p>
          <a:p>
            <a:pPr>
              <a:buFontTx/>
              <a:buChar char="-"/>
            </a:pPr>
            <a:r>
              <a:rPr lang="en-US" dirty="0" smtClean="0"/>
              <a:t>All courses where done with Full Professors (three from our University, two from German professors and one from Albanian Professors).</a:t>
            </a:r>
          </a:p>
          <a:p>
            <a:pPr>
              <a:buFontTx/>
              <a:buChar char="-"/>
            </a:pPr>
            <a:r>
              <a:rPr lang="en-US" dirty="0" smtClean="0"/>
              <a:t>Our opinion and feedback from the students: </a:t>
            </a:r>
            <a:br>
              <a:rPr lang="en-US" dirty="0" smtClean="0"/>
            </a:br>
            <a:r>
              <a:rPr lang="en-US" b="1" dirty="0" smtClean="0"/>
              <a:t>High level of first year studies.</a:t>
            </a:r>
            <a:endParaRPr lang="en-US"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D_DOT" val="FALSE"/>
</p:tagLst>
</file>

<file path=ppt/tags/tag2.xml><?xml version="1.0" encoding="utf-8"?>
<p:tagLst xmlns:a="http://schemas.openxmlformats.org/drawingml/2006/main" xmlns:r="http://schemas.openxmlformats.org/officeDocument/2006/relationships" xmlns:p="http://schemas.openxmlformats.org/presentationml/2006/main">
  <p:tag name="RED_DOT" val="FALSE"/>
</p:tagLst>
</file>

<file path=ppt/tags/tag3.xml><?xml version="1.0" encoding="utf-8"?>
<p:tagLst xmlns:a="http://schemas.openxmlformats.org/drawingml/2006/main" xmlns:r="http://schemas.openxmlformats.org/officeDocument/2006/relationships" xmlns:p="http://schemas.openxmlformats.org/presentationml/2006/main">
  <p:tag name="RED_DOT" val="FALSE"/>
</p:tagLst>
</file>

<file path=ppt/tags/tag4.xml><?xml version="1.0" encoding="utf-8"?>
<p:tagLst xmlns:a="http://schemas.openxmlformats.org/drawingml/2006/main" xmlns:r="http://schemas.openxmlformats.org/officeDocument/2006/relationships" xmlns:p="http://schemas.openxmlformats.org/presentationml/2006/main">
  <p:tag name="RED_DOT" val="FALSE"/>
</p:tagLst>
</file>

<file path=ppt/tags/tag5.xml><?xml version="1.0" encoding="utf-8"?>
<p:tagLst xmlns:a="http://schemas.openxmlformats.org/drawingml/2006/main" xmlns:r="http://schemas.openxmlformats.org/officeDocument/2006/relationships" xmlns:p="http://schemas.openxmlformats.org/presentationml/2006/main">
  <p:tag name="RED_DOT" val="FALSE"/>
</p:tagLst>
</file>

<file path=ppt/tags/tag6.xml><?xml version="1.0" encoding="utf-8"?>
<p:tagLst xmlns:a="http://schemas.openxmlformats.org/drawingml/2006/main" xmlns:r="http://schemas.openxmlformats.org/officeDocument/2006/relationships" xmlns:p="http://schemas.openxmlformats.org/presentationml/2006/main">
  <p:tag name="RED_DOT"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11779</TotalTime>
  <Words>887</Words>
  <Application>Microsoft Office PowerPoint</Application>
  <PresentationFormat>On-screen Show (16:9)</PresentationFormat>
  <Paragraphs>129</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Challenges from first year experience in PhD studies at Contemporary Sciences and Technologies at the South East European University</vt:lpstr>
      <vt:lpstr>&lt;&lt; Until now</vt:lpstr>
      <vt:lpstr>CST Staff members</vt:lpstr>
      <vt:lpstr>Research and PhD Studies</vt:lpstr>
      <vt:lpstr>Research and PhD studies</vt:lpstr>
      <vt:lpstr>Challenges </vt:lpstr>
      <vt:lpstr>Challenges</vt:lpstr>
      <vt:lpstr>Challenges</vt:lpstr>
      <vt:lpstr>Regular PhD Studies (first year)</vt:lpstr>
      <vt:lpstr>Subjects and exams</vt:lpstr>
      <vt:lpstr>Some comments from Students…</vt:lpstr>
      <vt:lpstr>Some comments from Students…</vt:lpstr>
      <vt:lpstr>Research Methodology and the PhD studies</vt:lpstr>
      <vt:lpstr>Increasing the research capacities</vt:lpstr>
      <vt:lpstr>PhD Conferences </vt:lpstr>
      <vt:lpstr>Slide 16</vt:lpstr>
      <vt:lpstr>Slide 17</vt:lpstr>
      <vt:lpstr>Slide 18</vt:lpstr>
      <vt:lpstr>Slide 19</vt:lpstr>
      <vt:lpstr>Actual Research at SEEU</vt:lpstr>
      <vt:lpstr>Actual Research at SEEU</vt:lpstr>
      <vt:lpstr>Slide 22</vt:lpstr>
      <vt:lpstr> Archimedes Research Principles</vt:lpstr>
      <vt:lpstr>Slide 24</vt:lpstr>
      <vt:lpstr>Conclusion</vt:lpstr>
      <vt:lpstr>Photos</vt:lpstr>
      <vt:lpstr>Slide 27</vt:lpstr>
      <vt:lpstr>Slide 28</vt:lpstr>
      <vt:lpstr>Slide 29</vt:lpstr>
      <vt:lpstr>Slide 30</vt:lpstr>
      <vt:lpstr>Slide 31</vt:lpstr>
      <vt:lpstr>Slide 32</vt:lpstr>
      <vt:lpstr>Slide 33</vt:lpstr>
      <vt:lpstr>    Questions?  &amp;  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Betim Cico&amp; Zamir Dika</dc:creator>
  <cp:lastModifiedBy>b.cico</cp:lastModifiedBy>
  <cp:revision>193</cp:revision>
  <dcterms:created xsi:type="dcterms:W3CDTF">2013-08-15T18:32:23Z</dcterms:created>
  <dcterms:modified xsi:type="dcterms:W3CDTF">2014-08-25T09:04:25Z</dcterms:modified>
</cp:coreProperties>
</file>